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38" r:id="rId1"/>
  </p:sldMasterIdLst>
  <p:notesMasterIdLst>
    <p:notesMasterId r:id="rId10"/>
  </p:notesMasterIdLst>
  <p:handoutMasterIdLst>
    <p:handoutMasterId r:id="rId11"/>
  </p:handoutMasterIdLst>
  <p:sldIdLst>
    <p:sldId id="1187" r:id="rId2"/>
    <p:sldId id="624" r:id="rId3"/>
    <p:sldId id="1191" r:id="rId4"/>
    <p:sldId id="1186" r:id="rId5"/>
    <p:sldId id="1192" r:id="rId6"/>
    <p:sldId id="1193" r:id="rId7"/>
    <p:sldId id="1188" r:id="rId8"/>
    <p:sldId id="632" r:id="rId9"/>
  </p:sldIdLst>
  <p:sldSz cx="9144000" cy="6858000" type="screen4x3"/>
  <p:notesSz cx="7010400" cy="9296400"/>
  <p:defaultTextStyle>
    <a:defPPr>
      <a:defRPr lang="es-E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5A03"/>
    <a:srgbClr val="FC2E0C"/>
    <a:srgbClr val="A4F6FA"/>
    <a:srgbClr val="E99601"/>
    <a:srgbClr val="BBE0E3"/>
    <a:srgbClr val="FFFFFF"/>
    <a:srgbClr val="77495D"/>
    <a:srgbClr val="A5EFF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9" autoAdjust="0"/>
    <p:restoredTop sz="94638" autoAdjust="0"/>
  </p:normalViewPr>
  <p:slideViewPr>
    <p:cSldViewPr>
      <p:cViewPr>
        <p:scale>
          <a:sx n="90" d="100"/>
          <a:sy n="90" d="100"/>
        </p:scale>
        <p:origin x="-528" y="24"/>
      </p:cViewPr>
      <p:guideLst>
        <p:guide orient="horz" pos="2160"/>
        <p:guide pos="2880"/>
        <p:guide pos="340"/>
        <p:guide pos="52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52"/>
    </p:cViewPr>
  </p:sorterViewPr>
  <p:notesViewPr>
    <p:cSldViewPr>
      <p:cViewPr varScale="1">
        <p:scale>
          <a:sx n="68" d="100"/>
          <a:sy n="68" d="100"/>
        </p:scale>
        <p:origin x="-2826" y="-120"/>
      </p:cViewPr>
      <p:guideLst>
        <p:guide orient="horz" pos="2928"/>
        <p:guide pos="220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2FFDC70-5F78-428F-8130-169FFF77D71B}" type="datetimeFigureOut">
              <a:rPr lang="es-MX"/>
              <a:pPr>
                <a:defRPr/>
              </a:pPr>
              <a:t>11/08/2010</a:t>
            </a:fld>
            <a:endParaRPr lang="es-MX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A982BB79-C1F0-4F6F-9F65-8B85C2E88725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EE7E8841-CADC-40D0-8759-8BBAE2A409A8}" type="datetimeFigureOut">
              <a:rPr lang="es-ES"/>
              <a:pPr>
                <a:defRPr/>
              </a:pPr>
              <a:t>11/08/2010</a:t>
            </a:fld>
            <a:endParaRPr lang="es-ES" dirty="0"/>
          </a:p>
        </p:txBody>
      </p:sp>
      <p:sp>
        <p:nvSpPr>
          <p:cNvPr id="1044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6426"/>
            <a:ext cx="560832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784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675"/>
            <a:ext cx="303784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E91BC18-E134-43D3-9B8E-617CA9C1EAF4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/>
          </a:p>
        </p:txBody>
      </p:sp>
      <p:sp>
        <p:nvSpPr>
          <p:cNvPr id="10547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CA95D7-8629-42D1-9EDD-992F5FB2BF1F}" type="slidenum">
              <a:rPr lang="es-ES" smtClean="0">
                <a:latin typeface="Arial" charset="0"/>
              </a:rPr>
              <a:pPr/>
              <a:t>2</a:t>
            </a:fld>
            <a:endParaRPr lang="es-E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ONAC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2788" y="0"/>
            <a:ext cx="811212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cambiar el estilo de título	</a:t>
            </a:r>
          </a:p>
        </p:txBody>
      </p:sp>
      <p:sp>
        <p:nvSpPr>
          <p:cNvPr id="1290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D2512-8AA8-4303-A2B8-BB162D9CF373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FFCBD-9382-47E7-8B38-93AE08DAE72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A13C9-8C16-4480-9342-B78BDC96CD09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6E877-415E-4281-B62D-4F1FD324C7E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78600" y="44450"/>
            <a:ext cx="2108200" cy="608171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250825" y="44450"/>
            <a:ext cx="6175375" cy="608171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30419-DD25-48B3-8B43-B64E286F5BDD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E3DB4-D4D1-474E-9220-D01F9347472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0825" y="44450"/>
            <a:ext cx="8229600" cy="63341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5DBF0-A2FA-4D79-8ADA-FFD4804AFD20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109DA-CB64-445C-8872-25E4BA9D209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250825" y="44450"/>
            <a:ext cx="8229600" cy="63341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B319B8-32B1-4DC3-A631-88E9129EE590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2833E-2A5D-41AC-9BF2-474FA63B087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0825" y="44450"/>
            <a:ext cx="8229600" cy="63341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s-MX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972CDD-3514-46CF-9459-B795BC941560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25C9-858E-45F4-AC9E-676F91390E0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D070A-149A-425A-8AA3-770AF92F9BD1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65ACA-C91E-4B2F-BC85-188ACA15348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A3060-DA02-4F13-BFB6-EF26378A7039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F1AE5-C785-42A4-9C9B-3C3A98975EA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192D3-F365-4D3B-8B97-04BB931E1E6B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F54C6-0C28-4D02-AEE6-06795F35B21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FA8D3-216C-4F97-A2C7-1E18ECF451E8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813AE-FCF3-4C2F-868C-B8CF4736CC7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31664-C633-42F0-85A3-B9765379E924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6B3EB-83EB-4675-A654-3B4B540E609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7721F-07E3-426F-AC60-88469CCDE4AE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92CCE-22F8-48B2-8F1B-F2AC8F8ADC1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83364-05AD-4FF0-B032-4F2FAD302D8A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D1EC5-C472-42AB-9B5D-1ECCF7D932D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5043B-B90C-4666-A60B-0AD8585B3174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FF5CA-1F8B-43FA-99BB-DEEC897CCE2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44450"/>
            <a:ext cx="82296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</a:defRPr>
            </a:lvl1pPr>
          </a:lstStyle>
          <a:p>
            <a:pPr>
              <a:defRPr/>
            </a:pPr>
            <a:fld id="{59F7CAC6-DA6E-47A6-BBA8-310C0371752C}" type="datetime1">
              <a:rPr lang="es-ES"/>
              <a:pPr>
                <a:defRPr/>
              </a:pPr>
              <a:t>11/08/2010</a:t>
            </a:fld>
            <a:endParaRPr lang="es-ES"/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6913" y="648176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9F7D192C-6873-4097-81A9-B6109D10912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31" name="Picture 9" descr="CONAC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332788" y="0"/>
            <a:ext cx="811212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75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  <p:sldLayoutId id="2147484372" r:id="rId12"/>
    <p:sldLayoutId id="2147484373" r:id="rId13"/>
    <p:sldLayoutId id="2147484374" r:id="rId14"/>
  </p:sldLayoutIdLst>
  <p:transition spd="med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igh Tower Text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igh Tower Text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igh Tower Text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igh Tower Text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igh Tower Text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igh Tower Text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igh Tower Text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igh Tower Text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8" Type="http://schemas.openxmlformats.org/officeDocument/2006/relationships/hyperlink" Target="http://es.wikipedia.org/wiki/Archivo:Coat_of_arms_of_Coahuila.svg" TargetMode="External"/><Relationship Id="rId26" Type="http://schemas.openxmlformats.org/officeDocument/2006/relationships/hyperlink" Target="http://es.wikipedia.org/wiki/Archivo:Escudo_del_Estado_de_Guanajuato.png" TargetMode="External"/><Relationship Id="rId39" Type="http://schemas.openxmlformats.org/officeDocument/2006/relationships/image" Target="../media/image23.png"/><Relationship Id="rId21" Type="http://schemas.openxmlformats.org/officeDocument/2006/relationships/image" Target="../media/image14.png"/><Relationship Id="rId34" Type="http://schemas.openxmlformats.org/officeDocument/2006/relationships/hyperlink" Target="http://es.wikipedia.org/wiki/Archivo:Coat_of_arms_of_Michoacan.svg" TargetMode="External"/><Relationship Id="rId42" Type="http://schemas.openxmlformats.org/officeDocument/2006/relationships/hyperlink" Target="http://es.wikipedia.org/wiki/Archivo:Coat_of_arms_of_Nuevo_Leon.svg" TargetMode="External"/><Relationship Id="rId47" Type="http://schemas.openxmlformats.org/officeDocument/2006/relationships/image" Target="../media/image27.png"/><Relationship Id="rId50" Type="http://schemas.openxmlformats.org/officeDocument/2006/relationships/hyperlink" Target="http://es.wikipedia.org/wiki/Archivo:Coat_of_arms_of_Quintana_Roo.svg" TargetMode="External"/><Relationship Id="rId55" Type="http://schemas.openxmlformats.org/officeDocument/2006/relationships/image" Target="../media/image31.png"/><Relationship Id="rId63" Type="http://schemas.openxmlformats.org/officeDocument/2006/relationships/image" Target="../media/image35.png"/><Relationship Id="rId68" Type="http://schemas.openxmlformats.org/officeDocument/2006/relationships/hyperlink" Target="http://es.wikipedia.org/wiki/Archivo:Coat_of_arms_of_Zacatecas.svg" TargetMode="External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6" Type="http://schemas.openxmlformats.org/officeDocument/2006/relationships/hyperlink" Target="http://es.wikipedia.org/wiki/Archivo:Coat_of_arms_of_Chihuahua.svg" TargetMode="External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es.wikipedia.org/wiki/Archivo:Coat_of_arms_of_Aguascalientes.svg" TargetMode="External"/><Relationship Id="rId11" Type="http://schemas.openxmlformats.org/officeDocument/2006/relationships/image" Target="../media/image9.png"/><Relationship Id="rId24" Type="http://schemas.openxmlformats.org/officeDocument/2006/relationships/hyperlink" Target="http://es.wikipedia.org/wiki/Archivo:Escudo_de_Armas_de_Durango.svg" TargetMode="External"/><Relationship Id="rId32" Type="http://schemas.openxmlformats.org/officeDocument/2006/relationships/hyperlink" Target="http://es.wikipedia.org/wiki/Archivo:Coat_of_arms_of_Jalisco.svg" TargetMode="External"/><Relationship Id="rId37" Type="http://schemas.openxmlformats.org/officeDocument/2006/relationships/image" Target="../media/image22.png"/><Relationship Id="rId40" Type="http://schemas.openxmlformats.org/officeDocument/2006/relationships/hyperlink" Target="http://es.wikipedia.org/wiki/Archivo:Coat_of_arms_of_Nayarit.svg" TargetMode="External"/><Relationship Id="rId45" Type="http://schemas.openxmlformats.org/officeDocument/2006/relationships/image" Target="../media/image26.png"/><Relationship Id="rId53" Type="http://schemas.openxmlformats.org/officeDocument/2006/relationships/image" Target="../media/image30.png"/><Relationship Id="rId58" Type="http://schemas.openxmlformats.org/officeDocument/2006/relationships/hyperlink" Target="http://es.wikipedia.org/wiki/Archivo:Coat_of_arms_of_Tabasco.svg" TargetMode="External"/><Relationship Id="rId66" Type="http://schemas.openxmlformats.org/officeDocument/2006/relationships/hyperlink" Target="http://es.wikipedia.org/wiki/Archivo:Coat_of_arms_of_Yucatan.svg" TargetMode="External"/><Relationship Id="rId5" Type="http://schemas.openxmlformats.org/officeDocument/2006/relationships/image" Target="../media/image6.jpeg"/><Relationship Id="rId15" Type="http://schemas.openxmlformats.org/officeDocument/2006/relationships/image" Target="../media/image11.png"/><Relationship Id="rId23" Type="http://schemas.openxmlformats.org/officeDocument/2006/relationships/image" Target="../media/image15.png"/><Relationship Id="rId28" Type="http://schemas.openxmlformats.org/officeDocument/2006/relationships/hyperlink" Target="http://es.wikipedia.org/wiki/Archivo:Coat_of_arms_of_Guerrero.svg" TargetMode="External"/><Relationship Id="rId36" Type="http://schemas.openxmlformats.org/officeDocument/2006/relationships/hyperlink" Target="http://es.wikipedia.org/wiki/Archivo:Escudo_del_Estado_de_M%C3%A9xico.png" TargetMode="External"/><Relationship Id="rId49" Type="http://schemas.openxmlformats.org/officeDocument/2006/relationships/image" Target="../media/image28.png"/><Relationship Id="rId57" Type="http://schemas.openxmlformats.org/officeDocument/2006/relationships/image" Target="../media/image32.png"/><Relationship Id="rId61" Type="http://schemas.openxmlformats.org/officeDocument/2006/relationships/image" Target="../media/image34.png"/><Relationship Id="rId10" Type="http://schemas.openxmlformats.org/officeDocument/2006/relationships/hyperlink" Target="http://es.wikipedia.org/wiki/Archivo:Coat_of_arms_of_Baja_California_Sur.svg" TargetMode="External"/><Relationship Id="rId19" Type="http://schemas.openxmlformats.org/officeDocument/2006/relationships/image" Target="../media/image13.png"/><Relationship Id="rId31" Type="http://schemas.openxmlformats.org/officeDocument/2006/relationships/image" Target="../media/image19.png"/><Relationship Id="rId44" Type="http://schemas.openxmlformats.org/officeDocument/2006/relationships/hyperlink" Target="http://es.wikipedia.org/wiki/Archivo:Coat_of_arms_of_Oaxaca.svg" TargetMode="External"/><Relationship Id="rId52" Type="http://schemas.openxmlformats.org/officeDocument/2006/relationships/hyperlink" Target="http://es.wikipedia.org/wiki/Archivo:Coat_of_arms_of_San_Luis_Potosi.svg" TargetMode="External"/><Relationship Id="rId60" Type="http://schemas.openxmlformats.org/officeDocument/2006/relationships/hyperlink" Target="http://es.wikipedia.org/wiki/Archivo:Coat_of_arms_of_Tamaulipas.svg" TargetMode="External"/><Relationship Id="rId65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14" Type="http://schemas.openxmlformats.org/officeDocument/2006/relationships/hyperlink" Target="http://es.wikipedia.org/wiki/Archivo:Coat_of_arms_of_Chiapas.svg" TargetMode="External"/><Relationship Id="rId22" Type="http://schemas.openxmlformats.org/officeDocument/2006/relationships/hyperlink" Target="http://es.wikipedia.org/wiki/Archivo:Coat_of_arms_of_Mexican_Federal_District.svg" TargetMode="External"/><Relationship Id="rId27" Type="http://schemas.openxmlformats.org/officeDocument/2006/relationships/image" Target="../media/image17.png"/><Relationship Id="rId30" Type="http://schemas.openxmlformats.org/officeDocument/2006/relationships/hyperlink" Target="http://es.wikipedia.org/wiki/Archivo:Coat_of_arms_of_Hidalgo.svg" TargetMode="External"/><Relationship Id="rId35" Type="http://schemas.openxmlformats.org/officeDocument/2006/relationships/image" Target="../media/image21.png"/><Relationship Id="rId43" Type="http://schemas.openxmlformats.org/officeDocument/2006/relationships/image" Target="../media/image25.png"/><Relationship Id="rId48" Type="http://schemas.openxmlformats.org/officeDocument/2006/relationships/hyperlink" Target="http://es.wikipedia.org/wiki/Archivo:Coat_of_arms_of_Queretaro.svg" TargetMode="External"/><Relationship Id="rId56" Type="http://schemas.openxmlformats.org/officeDocument/2006/relationships/hyperlink" Target="http://es.wikipedia.org/wiki/Archivo:Coat_of_arms_of_Sonora.svg" TargetMode="External"/><Relationship Id="rId64" Type="http://schemas.openxmlformats.org/officeDocument/2006/relationships/hyperlink" Target="http://es.wikipedia.org/wiki/Archivo:Coat_of_arms_of_Veracruz.svg" TargetMode="External"/><Relationship Id="rId69" Type="http://schemas.openxmlformats.org/officeDocument/2006/relationships/image" Target="../media/image38.png"/><Relationship Id="rId8" Type="http://schemas.openxmlformats.org/officeDocument/2006/relationships/hyperlink" Target="http://es.wikipedia.org/wiki/Archivo:Coat_of_arms_of_Baja_California.svg" TargetMode="External"/><Relationship Id="rId51" Type="http://schemas.openxmlformats.org/officeDocument/2006/relationships/image" Target="../media/image29.png"/><Relationship Id="rId3" Type="http://schemas.openxmlformats.org/officeDocument/2006/relationships/image" Target="../media/image4.png"/><Relationship Id="rId12" Type="http://schemas.openxmlformats.org/officeDocument/2006/relationships/hyperlink" Target="http://es.wikipedia.org/wiki/Archivo:Coat_of_arms_of_Campeche.svg" TargetMode="External"/><Relationship Id="rId17" Type="http://schemas.openxmlformats.org/officeDocument/2006/relationships/image" Target="../media/image12.png"/><Relationship Id="rId25" Type="http://schemas.openxmlformats.org/officeDocument/2006/relationships/image" Target="../media/image16.png"/><Relationship Id="rId33" Type="http://schemas.openxmlformats.org/officeDocument/2006/relationships/image" Target="../media/image20.png"/><Relationship Id="rId38" Type="http://schemas.openxmlformats.org/officeDocument/2006/relationships/hyperlink" Target="http://es.wikipedia.org/wiki/Archivo:Coat_of_arms_of_Morelos.svg" TargetMode="External"/><Relationship Id="rId46" Type="http://schemas.openxmlformats.org/officeDocument/2006/relationships/hyperlink" Target="http://es.wikipedia.org/wiki/Archivo:Coat_of_arms_of_Puebla.svg" TargetMode="External"/><Relationship Id="rId59" Type="http://schemas.openxmlformats.org/officeDocument/2006/relationships/image" Target="../media/image33.png"/><Relationship Id="rId67" Type="http://schemas.openxmlformats.org/officeDocument/2006/relationships/image" Target="../media/image37.png"/><Relationship Id="rId20" Type="http://schemas.openxmlformats.org/officeDocument/2006/relationships/hyperlink" Target="http://es.wikipedia.org/wiki/Archivo:Coat_of_arms_of_Colima.svg" TargetMode="External"/><Relationship Id="rId41" Type="http://schemas.openxmlformats.org/officeDocument/2006/relationships/image" Target="../media/image24.png"/><Relationship Id="rId54" Type="http://schemas.openxmlformats.org/officeDocument/2006/relationships/hyperlink" Target="http://es.wikipedia.org/wiki/Archivo:Coat_of_arms_of_Sinaloa.svg" TargetMode="External"/><Relationship Id="rId62" Type="http://schemas.openxmlformats.org/officeDocument/2006/relationships/hyperlink" Target="http://es.wikipedia.org/wiki/Archivo:Coat_of_arms_of_Tlaxcala.sv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jpeg"/><Relationship Id="rId7" Type="http://schemas.openxmlformats.org/officeDocument/2006/relationships/image" Target="../media/image45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44.jpeg"/><Relationship Id="rId10" Type="http://schemas.openxmlformats.org/officeDocument/2006/relationships/image" Target="../media/image47.jpeg"/><Relationship Id="rId4" Type="http://schemas.openxmlformats.org/officeDocument/2006/relationships/image" Target="../media/image43.jpeg"/><Relationship Id="rId9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1857375" y="3143250"/>
            <a:ext cx="5572125" cy="64611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endParaRPr lang="es-ES" sz="3600" b="1" dirty="0">
              <a:ln w="50800">
                <a:solidFill>
                  <a:schemeClr val="tx1">
                    <a:lumMod val="95000"/>
                    <a:lumOff val="5000"/>
                    <a:alpha val="22000"/>
                  </a:schemeClr>
                </a:solidFill>
              </a:ln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0"/>
                <a:tileRect r="-100000" b="-100000"/>
              </a:gra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3753" y="214290"/>
            <a:ext cx="1700213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52" y="1571625"/>
            <a:ext cx="11430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20 Rectángulo"/>
          <p:cNvSpPr/>
          <p:nvPr/>
        </p:nvSpPr>
        <p:spPr>
          <a:xfrm>
            <a:off x="1428728" y="1714488"/>
            <a:ext cx="6429420" cy="3139321"/>
          </a:xfrm>
          <a:prstGeom prst="rect">
            <a:avLst/>
          </a:prstGeom>
          <a:noFill/>
          <a:ln w="38100">
            <a:noFill/>
          </a:ln>
        </p:spPr>
        <p:txBody>
          <a:bodyPr wrap="square" lIns="91440" tIns="45720" rIns="91440" bIns="45720">
            <a:spAutoFit/>
            <a:scene3d>
              <a:camera prst="perspectiveRelaxedModerately">
                <a:rot lat="21000000" lon="0" rev="0"/>
              </a:camera>
              <a:lightRig rig="sunrise" dir="t"/>
            </a:scene3d>
            <a:sp3d extrusionH="57150">
              <a:bevelT w="38100" h="38100"/>
              <a:bevelB w="38100" h="38100"/>
              <a:extrusionClr>
                <a:schemeClr val="tx1">
                  <a:lumMod val="75000"/>
                  <a:lumOff val="25000"/>
                </a:schemeClr>
              </a:extrusionClr>
            </a:sp3d>
          </a:bodyPr>
          <a:lstStyle/>
          <a:p>
            <a:r>
              <a:rPr lang="es-MX" sz="6600" b="1" cap="none" spc="0" dirty="0" smtClean="0">
                <a:ln w="10541" cmpd="sng">
                  <a:gradFill flip="none" rotWithShape="1">
                    <a:gsLst>
                      <a:gs pos="0">
                        <a:schemeClr val="accent1">
                          <a:shade val="30000"/>
                          <a:satMod val="115000"/>
                        </a:schemeClr>
                      </a:gs>
                      <a:gs pos="50000">
                        <a:schemeClr val="accent1">
                          <a:shade val="67500"/>
                          <a:satMod val="115000"/>
                        </a:schemeClr>
                      </a:gs>
                      <a:gs pos="100000">
                        <a:schemeClr val="accent1">
                          <a:shade val="100000"/>
                          <a:satMod val="11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prstDash val="solid"/>
                </a:ln>
                <a:blipFill dpi="0" rotWithShape="1">
                  <a:blip r:embed="rId5"/>
                  <a:srcRect/>
                  <a:tile tx="0" ty="0" sx="100000" sy="100000" flip="none" algn="t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Manual </a:t>
            </a:r>
            <a:r>
              <a:rPr lang="es-MX" sz="6600" b="1" cap="none" spc="0" dirty="0" smtClean="0">
                <a:ln w="10541" cmpd="sng">
                  <a:gradFill flip="none" rotWithShape="1">
                    <a:gsLst>
                      <a:gs pos="0">
                        <a:schemeClr val="accent1">
                          <a:shade val="30000"/>
                          <a:satMod val="115000"/>
                        </a:schemeClr>
                      </a:gs>
                      <a:gs pos="50000">
                        <a:schemeClr val="accent1">
                          <a:shade val="67500"/>
                          <a:satMod val="115000"/>
                        </a:schemeClr>
                      </a:gs>
                      <a:gs pos="100000">
                        <a:schemeClr val="accent1">
                          <a:shade val="100000"/>
                          <a:satMod val="11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prstDash val="solid"/>
                </a:ln>
                <a:blipFill dpi="0" rotWithShape="1">
                  <a:blip r:embed="rId5"/>
                  <a:srcRect/>
                  <a:tile tx="0" ty="0" sx="100000" sy="100000" flip="none" algn="t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</a:t>
            </a:r>
            <a:r>
              <a:rPr lang="es-MX" sz="6600" b="1" cap="none" spc="0" dirty="0" smtClean="0">
                <a:ln w="10541" cmpd="sng">
                  <a:gradFill flip="none" rotWithShape="1">
                    <a:gsLst>
                      <a:gs pos="0">
                        <a:schemeClr val="accent1">
                          <a:shade val="30000"/>
                          <a:satMod val="115000"/>
                        </a:schemeClr>
                      </a:gs>
                      <a:gs pos="50000">
                        <a:schemeClr val="accent1">
                          <a:shade val="67500"/>
                          <a:satMod val="115000"/>
                        </a:schemeClr>
                      </a:gs>
                      <a:gs pos="100000">
                        <a:schemeClr val="accent1">
                          <a:shade val="100000"/>
                          <a:satMod val="11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prstDash val="solid"/>
                </a:ln>
                <a:blipFill dpi="0" rotWithShape="1">
                  <a:blip r:embed="rId5"/>
                  <a:srcRect/>
                  <a:tile tx="0" ty="0" sx="100000" sy="100000" flip="none" algn="t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Contabilidad Gubernamental</a:t>
            </a:r>
            <a:endParaRPr lang="es-ES" sz="6600" b="1" cap="none" spc="0" dirty="0">
              <a:ln w="10541" cmpd="sng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prstDash val="solid"/>
              </a:ln>
              <a:blipFill dpi="0" rotWithShape="1">
                <a:blip r:embed="rId5"/>
                <a:srcRect/>
                <a:tile tx="0" ty="0" sx="100000" sy="100000" flip="none" algn="t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39" name="Picture 115" descr="http://upload.wikimedia.org/wikipedia/commons/thumb/d/d5/Coat_of_arms_of_Aguascalientes.svg/104px-Coat_of_arms_of_Aguascalientes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142852"/>
            <a:ext cx="681043" cy="785819"/>
          </a:xfrm>
          <a:prstGeom prst="rect">
            <a:avLst/>
          </a:prstGeom>
          <a:noFill/>
        </p:spPr>
      </p:pic>
      <p:pic>
        <p:nvPicPr>
          <p:cNvPr id="1141" name="Picture 117" descr="http://upload.wikimedia.org/wikipedia/commons/thumb/a/ad/Coat_of_arms_of_Baja_California.svg/84px-Coat_of_arms_of_Baja_California.svg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00100" y="142851"/>
            <a:ext cx="550073" cy="785819"/>
          </a:xfrm>
          <a:prstGeom prst="rect">
            <a:avLst/>
          </a:prstGeom>
          <a:noFill/>
        </p:spPr>
      </p:pic>
      <p:pic>
        <p:nvPicPr>
          <p:cNvPr id="1145" name="Picture 121" descr="http://upload.wikimedia.org/wikipedia/commons/thumb/d/da/Coat_of_arms_of_Baja_California_Sur.svg/100px-Coat_of_arms_of_Baja_California_Sur.svg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57356" y="142852"/>
            <a:ext cx="583410" cy="700093"/>
          </a:xfrm>
          <a:prstGeom prst="rect">
            <a:avLst/>
          </a:prstGeom>
          <a:noFill/>
        </p:spPr>
      </p:pic>
      <p:pic>
        <p:nvPicPr>
          <p:cNvPr id="1149" name="Picture 125" descr="http://upload.wikimedia.org/wikipedia/commons/thumb/a/a8/Coat_of_arms_of_Campeche.svg/78px-Coat_of_arms_of_Campeche.svg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643174" y="142852"/>
            <a:ext cx="428628" cy="653933"/>
          </a:xfrm>
          <a:prstGeom prst="rect">
            <a:avLst/>
          </a:prstGeom>
          <a:noFill/>
        </p:spPr>
      </p:pic>
      <p:pic>
        <p:nvPicPr>
          <p:cNvPr id="1151" name="Picture 127" descr="http://upload.wikimedia.org/wikipedia/commons/thumb/e/e9/Coat_of_arms_of_Chiapas.svg/94px-Coat_of_arms_of_Chiapas.svg.pn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214678" y="142852"/>
            <a:ext cx="503638" cy="642943"/>
          </a:xfrm>
          <a:prstGeom prst="rect">
            <a:avLst/>
          </a:prstGeom>
          <a:noFill/>
        </p:spPr>
      </p:pic>
      <p:pic>
        <p:nvPicPr>
          <p:cNvPr id="1153" name="Picture 129" descr="http://upload.wikimedia.org/wikipedia/commons/thumb/a/a0/Coat_of_arms_of_Chihuahua.svg/104px-Coat_of_arms_of_Chihuahua.svg.png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857620" y="142852"/>
            <a:ext cx="500066" cy="572191"/>
          </a:xfrm>
          <a:prstGeom prst="rect">
            <a:avLst/>
          </a:prstGeom>
          <a:noFill/>
        </p:spPr>
      </p:pic>
      <p:pic>
        <p:nvPicPr>
          <p:cNvPr id="1155" name="Picture 131" descr="http://upload.wikimedia.org/wikipedia/commons/thumb/c/c0/Coat_of_arms_of_Coahuila.svg/116px-Coat_of_arms_of_Coahuila.svg.png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1406" y="2071678"/>
            <a:ext cx="626733" cy="642942"/>
          </a:xfrm>
          <a:prstGeom prst="rect">
            <a:avLst/>
          </a:prstGeom>
          <a:noFill/>
        </p:spPr>
      </p:pic>
      <p:pic>
        <p:nvPicPr>
          <p:cNvPr id="1157" name="Picture 133" descr="http://upload.wikimedia.org/wikipedia/commons/thumb/a/a6/Coat_of_arms_of_Colima.svg/81px-Coat_of_arms_of_Colima.svg.png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42844" y="2786058"/>
            <a:ext cx="530426" cy="785818"/>
          </a:xfrm>
          <a:prstGeom prst="rect">
            <a:avLst/>
          </a:prstGeom>
          <a:noFill/>
        </p:spPr>
      </p:pic>
      <p:pic>
        <p:nvPicPr>
          <p:cNvPr id="1159" name="Picture 135" descr="http://upload.wikimedia.org/wikipedia/commons/thumb/c/c3/Coat_of_arms_of_Mexican_Federal_District.svg/100px-Coat_of_arms_of_Mexican_Federal_District.svg.png">
            <a:hlinkClick r:id="rId22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42844" y="3714752"/>
            <a:ext cx="476252" cy="571504"/>
          </a:xfrm>
          <a:prstGeom prst="rect">
            <a:avLst/>
          </a:prstGeom>
          <a:noFill/>
        </p:spPr>
      </p:pic>
      <p:pic>
        <p:nvPicPr>
          <p:cNvPr id="1161" name="Picture 137" descr="http://upload.wikimedia.org/wikipedia/commons/thumb/6/6f/Escudo_de_Armas_de_Durango.svg/85px-Escudo_de_Armas_de_Durango.svg.png">
            <a:hlinkClick r:id="rId24"/>
          </p:cNvPr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142845" y="5072074"/>
            <a:ext cx="500065" cy="705975"/>
          </a:xfrm>
          <a:prstGeom prst="rect">
            <a:avLst/>
          </a:prstGeom>
          <a:noFill/>
        </p:spPr>
      </p:pic>
      <p:pic>
        <p:nvPicPr>
          <p:cNvPr id="1163" name="Picture 139" descr="http://upload.wikimedia.org/wikipedia/commons/thumb/8/89/Escudo_del_Estado_de_Guanajuato.png/81px-Escudo_del_Estado_de_Guanajuato.png">
            <a:hlinkClick r:id="rId26"/>
          </p:cNvPr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142844" y="5857892"/>
            <a:ext cx="500066" cy="734666"/>
          </a:xfrm>
          <a:prstGeom prst="rect">
            <a:avLst/>
          </a:prstGeom>
          <a:noFill/>
        </p:spPr>
      </p:pic>
      <p:pic>
        <p:nvPicPr>
          <p:cNvPr id="1165" name="Picture 141" descr="http://upload.wikimedia.org/wikipedia/commons/thumb/1/1f/Coat_of_arms_of_Guerrero.svg/70px-Coat_of_arms_of_Guerrero.svg.png">
            <a:hlinkClick r:id="rId28"/>
          </p:cNvPr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857224" y="5986480"/>
            <a:ext cx="428628" cy="728668"/>
          </a:xfrm>
          <a:prstGeom prst="rect">
            <a:avLst/>
          </a:prstGeom>
          <a:noFill/>
        </p:spPr>
      </p:pic>
      <p:pic>
        <p:nvPicPr>
          <p:cNvPr id="1167" name="Picture 143" descr="http://upload.wikimedia.org/wikipedia/commons/thumb/d/df/Coat_of_arms_of_Hidalgo.svg/120px-Coat_of_arms_of_Hidalgo.svg.png">
            <a:hlinkClick r:id="rId30"/>
          </p:cNvPr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1357290" y="6000768"/>
            <a:ext cx="857256" cy="714380"/>
          </a:xfrm>
          <a:prstGeom prst="rect">
            <a:avLst/>
          </a:prstGeom>
          <a:noFill/>
        </p:spPr>
      </p:pic>
      <p:pic>
        <p:nvPicPr>
          <p:cNvPr id="1169" name="Picture 145" descr="http://upload.wikimedia.org/wikipedia/commons/thumb/f/fa/Coat_of_arms_of_Jalisco.svg/91px-Coat_of_arms_of_Jalisco.svg.png">
            <a:hlinkClick r:id="rId32"/>
          </p:cNvPr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2285984" y="5961516"/>
            <a:ext cx="571504" cy="753632"/>
          </a:xfrm>
          <a:prstGeom prst="rect">
            <a:avLst/>
          </a:prstGeom>
          <a:noFill/>
        </p:spPr>
      </p:pic>
      <p:pic>
        <p:nvPicPr>
          <p:cNvPr id="1171" name="Picture 147" descr="http://upload.wikimedia.org/wikipedia/commons/thumb/c/cf/Coat_of_arms_of_Michoacan.svg/85px-Coat_of_arms_of_Michoacan.svg.png">
            <a:hlinkClick r:id="rId34"/>
          </p:cNvPr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2928926" y="6000768"/>
            <a:ext cx="510271" cy="714380"/>
          </a:xfrm>
          <a:prstGeom prst="rect">
            <a:avLst/>
          </a:prstGeom>
          <a:noFill/>
        </p:spPr>
      </p:pic>
      <p:pic>
        <p:nvPicPr>
          <p:cNvPr id="1173" name="Picture 149" descr="http://upload.wikimedia.org/wikipedia/commons/thumb/a/ae/Escudo_del_Estado_de_M%C3%A9xico.png/102px-Escudo_del_Estado_de_M%C3%A9xico.png">
            <a:hlinkClick r:id="rId36"/>
          </p:cNvPr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3643307" y="6042790"/>
            <a:ext cx="571504" cy="672358"/>
          </a:xfrm>
          <a:prstGeom prst="rect">
            <a:avLst/>
          </a:prstGeom>
          <a:noFill/>
        </p:spPr>
      </p:pic>
      <p:pic>
        <p:nvPicPr>
          <p:cNvPr id="1175" name="Picture 151" descr="http://upload.wikimedia.org/wikipedia/commons/thumb/0/01/Coat_of_arms_of_Morelos.svg/95px-Coat_of_arms_of_Morelos.svg.png">
            <a:hlinkClick r:id="rId38"/>
          </p:cNvPr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4286248" y="6083485"/>
            <a:ext cx="500066" cy="631663"/>
          </a:xfrm>
          <a:prstGeom prst="rect">
            <a:avLst/>
          </a:prstGeom>
          <a:noFill/>
        </p:spPr>
      </p:pic>
      <p:pic>
        <p:nvPicPr>
          <p:cNvPr id="1177" name="Picture 153" descr="http://upload.wikimedia.org/wikipedia/commons/thumb/2/2f/Coat_of_arms_of_Nayarit.svg/106px-Coat_of_arms_of_Nayarit.svg.png">
            <a:hlinkClick r:id="rId40"/>
          </p:cNvPr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4857752" y="6068162"/>
            <a:ext cx="571504" cy="646986"/>
          </a:xfrm>
          <a:prstGeom prst="rect">
            <a:avLst/>
          </a:prstGeom>
          <a:noFill/>
        </p:spPr>
      </p:pic>
      <p:pic>
        <p:nvPicPr>
          <p:cNvPr id="1179" name="Picture 155" descr="http://upload.wikimedia.org/wikipedia/commons/thumb/d/dc/Coat_of_arms_of_Nuevo_Leon.svg/86px-Coat_of_arms_of_Nuevo_Leon.svg.png">
            <a:hlinkClick r:id="rId42"/>
          </p:cNvPr>
          <p:cNvPicPr>
            <a:picLocks noChangeAspect="1" noChangeArrowheads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6357950" y="5917700"/>
            <a:ext cx="571504" cy="797448"/>
          </a:xfrm>
          <a:prstGeom prst="rect">
            <a:avLst/>
          </a:prstGeom>
          <a:noFill/>
        </p:spPr>
      </p:pic>
      <p:pic>
        <p:nvPicPr>
          <p:cNvPr id="1181" name="Picture 157" descr="http://upload.wikimedia.org/wikipedia/commons/thumb/2/2a/Coat_of_arms_of_Oaxaca.svg/90px-Coat_of_arms_of_Oaxaca.svg.png">
            <a:hlinkClick r:id="rId44"/>
          </p:cNvPr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215206" y="5976948"/>
            <a:ext cx="500066" cy="666755"/>
          </a:xfrm>
          <a:prstGeom prst="rect">
            <a:avLst/>
          </a:prstGeom>
          <a:noFill/>
        </p:spPr>
      </p:pic>
      <p:pic>
        <p:nvPicPr>
          <p:cNvPr id="1183" name="Picture 159" descr="http://upload.wikimedia.org/wikipedia/commons/thumb/4/4c/Coat_of_arms_of_Puebla.svg/85px-Coat_of_arms_of_Puebla.svg.png">
            <a:hlinkClick r:id="rId46"/>
          </p:cNvPr>
          <p:cNvPicPr>
            <a:picLocks noChangeAspect="1" noChangeArrowheads="1"/>
          </p:cNvPicPr>
          <p:nvPr/>
        </p:nvPicPr>
        <p:blipFill>
          <a:blip r:embed="rId47" cstate="print"/>
          <a:srcRect/>
          <a:stretch>
            <a:fillRect/>
          </a:stretch>
        </p:blipFill>
        <p:spPr bwMode="auto">
          <a:xfrm>
            <a:off x="7858148" y="6072230"/>
            <a:ext cx="455400" cy="642918"/>
          </a:xfrm>
          <a:prstGeom prst="rect">
            <a:avLst/>
          </a:prstGeom>
          <a:noFill/>
        </p:spPr>
      </p:pic>
      <p:pic>
        <p:nvPicPr>
          <p:cNvPr id="1185" name="Picture 161" descr="http://upload.wikimedia.org/wikipedia/commons/thumb/f/f9/Coat_of_arms_of_Queretaro.svg/100px-Coat_of_arms_of_Queretaro.svg.png">
            <a:hlinkClick r:id="rId48"/>
          </p:cNvPr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4500562" y="142852"/>
            <a:ext cx="540287" cy="642942"/>
          </a:xfrm>
          <a:prstGeom prst="rect">
            <a:avLst/>
          </a:prstGeom>
          <a:noFill/>
        </p:spPr>
      </p:pic>
      <p:pic>
        <p:nvPicPr>
          <p:cNvPr id="1187" name="Picture 163" descr="http://upload.wikimedia.org/wikipedia/commons/thumb/7/77/Coat_of_arms_of_Quintana_Roo.svg/87px-Coat_of_arms_of_Quintana_Roo.svg.png">
            <a:hlinkClick r:id="rId50"/>
          </p:cNvPr>
          <p:cNvPicPr>
            <a:picLocks noChangeAspect="1" noChangeArrowheads="1"/>
          </p:cNvPicPr>
          <p:nvPr/>
        </p:nvPicPr>
        <p:blipFill>
          <a:blip r:embed="rId51" cstate="print"/>
          <a:srcRect/>
          <a:stretch>
            <a:fillRect/>
          </a:stretch>
        </p:blipFill>
        <p:spPr bwMode="auto">
          <a:xfrm>
            <a:off x="5143504" y="142852"/>
            <a:ext cx="450839" cy="616666"/>
          </a:xfrm>
          <a:prstGeom prst="rect">
            <a:avLst/>
          </a:prstGeom>
          <a:noFill/>
        </p:spPr>
      </p:pic>
      <p:pic>
        <p:nvPicPr>
          <p:cNvPr id="1189" name="Picture 165" descr="http://upload.wikimedia.org/wikipedia/commons/thumb/e/ec/Coat_of_arms_of_San_Luis_Potosi.svg/103px-Coat_of_arms_of_San_Luis_Potosi.svg.png">
            <a:hlinkClick r:id="rId52"/>
          </p:cNvPr>
          <p:cNvPicPr>
            <a:picLocks noChangeAspect="1" noChangeArrowheads="1"/>
          </p:cNvPicPr>
          <p:nvPr/>
        </p:nvPicPr>
        <p:blipFill>
          <a:blip r:embed="rId53" cstate="print"/>
          <a:srcRect/>
          <a:stretch>
            <a:fillRect/>
          </a:stretch>
        </p:blipFill>
        <p:spPr bwMode="auto">
          <a:xfrm>
            <a:off x="5786446" y="142166"/>
            <a:ext cx="552447" cy="643628"/>
          </a:xfrm>
          <a:prstGeom prst="rect">
            <a:avLst/>
          </a:prstGeom>
          <a:noFill/>
        </p:spPr>
      </p:pic>
      <p:pic>
        <p:nvPicPr>
          <p:cNvPr id="1191" name="Picture 167" descr="http://upload.wikimedia.org/wikipedia/commons/thumb/6/6d/Coat_of_arms_of_Sinaloa.svg/67px-Coat_of_arms_of_Sinaloa.svg.png">
            <a:hlinkClick r:id="rId54"/>
          </p:cNvPr>
          <p:cNvPicPr>
            <a:picLocks noChangeAspect="1" noChangeArrowheads="1"/>
          </p:cNvPicPr>
          <p:nvPr/>
        </p:nvPicPr>
        <p:blipFill>
          <a:blip r:embed="rId55" cstate="print"/>
          <a:srcRect/>
          <a:stretch>
            <a:fillRect/>
          </a:stretch>
        </p:blipFill>
        <p:spPr bwMode="auto">
          <a:xfrm>
            <a:off x="8501090" y="6000768"/>
            <a:ext cx="396847" cy="704848"/>
          </a:xfrm>
          <a:prstGeom prst="rect">
            <a:avLst/>
          </a:prstGeom>
          <a:noFill/>
        </p:spPr>
      </p:pic>
      <p:pic>
        <p:nvPicPr>
          <p:cNvPr id="1193" name="Picture 169" descr="http://upload.wikimedia.org/wikipedia/commons/thumb/8/8b/Coat_of_arms_of_Sonora.svg/108px-Coat_of_arms_of_Sonora.svg.png">
            <a:hlinkClick r:id="rId56"/>
          </p:cNvPr>
          <p:cNvPicPr>
            <a:picLocks noChangeAspect="1" noChangeArrowheads="1"/>
          </p:cNvPicPr>
          <p:nvPr/>
        </p:nvPicPr>
        <p:blipFill>
          <a:blip r:embed="rId57" cstate="print"/>
          <a:srcRect/>
          <a:stretch>
            <a:fillRect/>
          </a:stretch>
        </p:blipFill>
        <p:spPr bwMode="auto">
          <a:xfrm>
            <a:off x="8422508" y="5072074"/>
            <a:ext cx="578648" cy="642943"/>
          </a:xfrm>
          <a:prstGeom prst="rect">
            <a:avLst/>
          </a:prstGeom>
          <a:noFill/>
        </p:spPr>
      </p:pic>
      <p:pic>
        <p:nvPicPr>
          <p:cNvPr id="1195" name="Picture 171" descr="http://upload.wikimedia.org/wikipedia/commons/thumb/7/74/Coat_of_arms_of_Tabasco.svg/79px-Coat_of_arms_of_Tabasco.svg.png">
            <a:hlinkClick r:id="rId58"/>
          </p:cNvPr>
          <p:cNvPicPr>
            <a:picLocks noChangeAspect="1" noChangeArrowheads="1"/>
          </p:cNvPicPr>
          <p:nvPr/>
        </p:nvPicPr>
        <p:blipFill>
          <a:blip r:embed="rId59" cstate="print"/>
          <a:srcRect/>
          <a:stretch>
            <a:fillRect/>
          </a:stretch>
        </p:blipFill>
        <p:spPr bwMode="auto">
          <a:xfrm>
            <a:off x="8572528" y="4214818"/>
            <a:ext cx="428628" cy="645655"/>
          </a:xfrm>
          <a:prstGeom prst="rect">
            <a:avLst/>
          </a:prstGeom>
          <a:noFill/>
        </p:spPr>
      </p:pic>
      <p:pic>
        <p:nvPicPr>
          <p:cNvPr id="1197" name="Picture 173" descr="http://upload.wikimedia.org/wikipedia/commons/thumb/9/90/Coat_of_arms_of_Tamaulipas.svg/97px-Coat_of_arms_of_Tamaulipas.svg.png">
            <a:hlinkClick r:id="rId60"/>
          </p:cNvPr>
          <p:cNvPicPr>
            <a:picLocks noChangeAspect="1" noChangeArrowheads="1"/>
          </p:cNvPicPr>
          <p:nvPr/>
        </p:nvPicPr>
        <p:blipFill>
          <a:blip r:embed="rId61" cstate="print"/>
          <a:srcRect/>
          <a:stretch>
            <a:fillRect/>
          </a:stretch>
        </p:blipFill>
        <p:spPr bwMode="auto">
          <a:xfrm>
            <a:off x="8429652" y="3500438"/>
            <a:ext cx="513757" cy="635577"/>
          </a:xfrm>
          <a:prstGeom prst="rect">
            <a:avLst/>
          </a:prstGeom>
          <a:noFill/>
        </p:spPr>
      </p:pic>
      <p:pic>
        <p:nvPicPr>
          <p:cNvPr id="1199" name="Picture 175" descr="http://upload.wikimedia.org/wikipedia/commons/thumb/1/18/Coat_of_arms_of_Tlaxcala.svg/100px-Coat_of_arms_of_Tlaxcala.svg.png">
            <a:hlinkClick r:id="rId62"/>
          </p:cNvPr>
          <p:cNvPicPr>
            <a:picLocks noChangeAspect="1" noChangeArrowheads="1"/>
          </p:cNvPicPr>
          <p:nvPr/>
        </p:nvPicPr>
        <p:blipFill>
          <a:blip r:embed="rId63" cstate="print"/>
          <a:srcRect/>
          <a:stretch>
            <a:fillRect/>
          </a:stretch>
        </p:blipFill>
        <p:spPr bwMode="auto">
          <a:xfrm>
            <a:off x="8405814" y="2643144"/>
            <a:ext cx="595342" cy="714411"/>
          </a:xfrm>
          <a:prstGeom prst="rect">
            <a:avLst/>
          </a:prstGeom>
          <a:noFill/>
        </p:spPr>
      </p:pic>
      <p:pic>
        <p:nvPicPr>
          <p:cNvPr id="1201" name="Picture 177" descr="http://upload.wikimedia.org/wikipedia/commons/thumb/8/84/Coat_of_arms_of_Veracruz.svg/99px-Coat_of_arms_of_Veracruz.svg.png">
            <a:hlinkClick r:id="rId64"/>
          </p:cNvPr>
          <p:cNvPicPr>
            <a:picLocks noChangeAspect="1" noChangeArrowheads="1"/>
          </p:cNvPicPr>
          <p:nvPr/>
        </p:nvPicPr>
        <p:blipFill>
          <a:blip r:embed="rId65" cstate="print"/>
          <a:srcRect/>
          <a:stretch>
            <a:fillRect/>
          </a:stretch>
        </p:blipFill>
        <p:spPr bwMode="auto">
          <a:xfrm>
            <a:off x="71406" y="1071546"/>
            <a:ext cx="648294" cy="785811"/>
          </a:xfrm>
          <a:prstGeom prst="rect">
            <a:avLst/>
          </a:prstGeom>
          <a:noFill/>
        </p:spPr>
      </p:pic>
      <p:pic>
        <p:nvPicPr>
          <p:cNvPr id="1203" name="Picture 179" descr="http://upload.wikimedia.org/wikipedia/commons/thumb/5/54/Coat_of_arms_of_Yucatan.svg/92px-Coat_of_arms_of_Yucatan.svg.png">
            <a:hlinkClick r:id="rId66"/>
          </p:cNvPr>
          <p:cNvPicPr>
            <a:picLocks noChangeAspect="1" noChangeArrowheads="1"/>
          </p:cNvPicPr>
          <p:nvPr/>
        </p:nvPicPr>
        <p:blipFill>
          <a:blip r:embed="rId67" cstate="print"/>
          <a:srcRect/>
          <a:stretch>
            <a:fillRect/>
          </a:stretch>
        </p:blipFill>
        <p:spPr bwMode="auto">
          <a:xfrm>
            <a:off x="142844" y="4357694"/>
            <a:ext cx="500066" cy="652260"/>
          </a:xfrm>
          <a:prstGeom prst="rect">
            <a:avLst/>
          </a:prstGeom>
          <a:noFill/>
        </p:spPr>
      </p:pic>
      <p:pic>
        <p:nvPicPr>
          <p:cNvPr id="1205" name="Picture 181" descr="http://upload.wikimedia.org/wikipedia/commons/thumb/1/1a/Coat_of_arms_of_Zacatecas.svg/71px-Coat_of_arms_of_Zacatecas.svg.png">
            <a:hlinkClick r:id="rId68"/>
          </p:cNvPr>
          <p:cNvPicPr>
            <a:picLocks noChangeAspect="1" noChangeArrowheads="1"/>
          </p:cNvPicPr>
          <p:nvPr/>
        </p:nvPicPr>
        <p:blipFill>
          <a:blip r:embed="rId69" cstate="print"/>
          <a:srcRect/>
          <a:stretch>
            <a:fillRect/>
          </a:stretch>
        </p:blipFill>
        <p:spPr bwMode="auto">
          <a:xfrm>
            <a:off x="5643570" y="6000768"/>
            <a:ext cx="428628" cy="7184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14" descr="CONA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8150" y="508000"/>
            <a:ext cx="4895850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16 Rectángulo"/>
          <p:cNvSpPr/>
          <p:nvPr/>
        </p:nvSpPr>
        <p:spPr>
          <a:xfrm>
            <a:off x="785786" y="2643182"/>
            <a:ext cx="7429552" cy="258532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es-MX" sz="5400" b="1" cap="all" dirty="0" smtClean="0">
                <a:ln w="0"/>
                <a:blipFill>
                  <a:blip r:embed="rId5"/>
                  <a:tile tx="0" ty="0" sx="100000" sy="100000" flip="none" algn="tl"/>
                </a:blipFill>
                <a:effectLst>
                  <a:outerShdw blurRad="266700" dist="152400" algn="ctr" rotWithShape="0">
                    <a:srgbClr val="000000">
                      <a:alpha val="55000"/>
                    </a:srgbClr>
                  </a:outerShdw>
                  <a:reflection blurRad="12700" stA="50000" endPos="50000" dist="5000" dir="5400000" sy="-100000" rotWithShape="0"/>
                </a:effectLst>
              </a:rPr>
              <a:t>Manual de Contabilidad Gubernamental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ÍNDICE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endParaRPr lang="es-ES" sz="2000" b="1" cap="small" dirty="0" smtClean="0"/>
          </a:p>
          <a:p>
            <a:pPr>
              <a:buNone/>
            </a:pPr>
            <a:r>
              <a:rPr lang="es-ES" sz="2000" b="1" cap="small" dirty="0" smtClean="0"/>
              <a:t>Capítulo </a:t>
            </a:r>
            <a:r>
              <a:rPr lang="es-ES" sz="2000" b="1" cap="small" dirty="0" smtClean="0"/>
              <a:t>I	Aspectos  </a:t>
            </a:r>
            <a:r>
              <a:rPr lang="es-ES" sz="2000" b="1" cap="small" dirty="0" smtClean="0"/>
              <a:t>Generales de la Contabilidad 			</a:t>
            </a:r>
            <a:r>
              <a:rPr lang="es-ES" sz="2000" b="1" cap="small" dirty="0" smtClean="0"/>
              <a:t>Gubernamental</a:t>
            </a:r>
            <a:endParaRPr lang="es-ES" sz="2000" b="1" cap="small" dirty="0" smtClean="0"/>
          </a:p>
          <a:p>
            <a:pPr>
              <a:buNone/>
            </a:pPr>
            <a:r>
              <a:rPr lang="es-ES" sz="2000" b="1" cap="small" dirty="0" smtClean="0"/>
              <a:t>Capítulo </a:t>
            </a:r>
            <a:r>
              <a:rPr lang="es-ES" sz="2000" b="1" cap="small" dirty="0" smtClean="0"/>
              <a:t>II 	Fundamentos </a:t>
            </a:r>
            <a:r>
              <a:rPr lang="es-ES" sz="2000" b="1" cap="small" dirty="0" smtClean="0"/>
              <a:t>de la Integración de las 		              </a:t>
            </a:r>
            <a:r>
              <a:rPr lang="es-ES" sz="2000" b="1" cap="small" dirty="0" smtClean="0"/>
              <a:t>Cuentas </a:t>
            </a:r>
            <a:r>
              <a:rPr lang="es-ES" sz="2000" b="1" cap="small" dirty="0" smtClean="0"/>
              <a:t>Públicas</a:t>
            </a:r>
            <a:endParaRPr lang="es-MX" sz="2000" dirty="0" smtClean="0"/>
          </a:p>
          <a:p>
            <a:pPr>
              <a:buNone/>
            </a:pPr>
            <a:r>
              <a:rPr lang="es-ES" sz="2000" b="1" cap="small" dirty="0" smtClean="0"/>
              <a:t>Capítulo </a:t>
            </a:r>
            <a:r>
              <a:rPr lang="es-ES" sz="2000" b="1" cap="small" dirty="0" smtClean="0"/>
              <a:t>III	Plan </a:t>
            </a:r>
            <a:r>
              <a:rPr lang="es-ES" sz="2000" b="1" cap="small" dirty="0" smtClean="0"/>
              <a:t>de  Cuentas a 5° nivel</a:t>
            </a:r>
            <a:endParaRPr lang="es-MX" sz="2000" dirty="0" smtClean="0"/>
          </a:p>
          <a:p>
            <a:pPr>
              <a:buNone/>
            </a:pPr>
            <a:r>
              <a:rPr lang="es-ES" sz="2000" b="1" cap="small" dirty="0" smtClean="0"/>
              <a:t>Capítulo </a:t>
            </a:r>
            <a:r>
              <a:rPr lang="es-ES" sz="2000" b="1" cap="small" dirty="0" smtClean="0"/>
              <a:t>IV	Instructivos </a:t>
            </a:r>
            <a:r>
              <a:rPr lang="es-ES" sz="2000" b="1" cap="small" dirty="0" smtClean="0"/>
              <a:t>de Manejo de Cuentas </a:t>
            </a:r>
            <a:endParaRPr lang="es-MX" sz="2000" dirty="0" smtClean="0"/>
          </a:p>
          <a:p>
            <a:pPr>
              <a:buNone/>
            </a:pPr>
            <a:r>
              <a:rPr lang="es-ES" sz="2000" b="1" cap="small" dirty="0" smtClean="0"/>
              <a:t>Capítulo </a:t>
            </a:r>
            <a:r>
              <a:rPr lang="es-ES" sz="2000" b="1" cap="small" dirty="0" smtClean="0"/>
              <a:t>V	Modelo </a:t>
            </a:r>
            <a:r>
              <a:rPr lang="es-ES" sz="2000" b="1" cap="small" dirty="0" smtClean="0"/>
              <a:t>de Asientos para el Registro Contable</a:t>
            </a:r>
            <a:endParaRPr lang="es-MX" sz="2000" dirty="0" smtClean="0"/>
          </a:p>
          <a:p>
            <a:pPr>
              <a:buNone/>
            </a:pPr>
            <a:r>
              <a:rPr lang="es-ES" sz="2000" b="1" cap="small" dirty="0" smtClean="0"/>
              <a:t>Capítulo </a:t>
            </a:r>
            <a:r>
              <a:rPr lang="es-ES" sz="2000" b="1" cap="small" dirty="0" smtClean="0"/>
              <a:t>VI	Guías </a:t>
            </a:r>
            <a:r>
              <a:rPr lang="es-ES" sz="2000" b="1" cap="small" dirty="0" smtClean="0"/>
              <a:t>Contabilizadoras</a:t>
            </a:r>
            <a:endParaRPr lang="es-MX" sz="2000" dirty="0" smtClean="0"/>
          </a:p>
          <a:p>
            <a:pPr>
              <a:buNone/>
            </a:pPr>
            <a:r>
              <a:rPr lang="es-ES" sz="2000" b="1" cap="small" dirty="0" smtClean="0"/>
              <a:t>Capítulo </a:t>
            </a:r>
            <a:r>
              <a:rPr lang="es-ES" sz="2000" b="1" cap="small" dirty="0" smtClean="0"/>
              <a:t>VII	Estados </a:t>
            </a:r>
            <a:r>
              <a:rPr lang="es-ES" sz="2000" b="1" cap="small" dirty="0" smtClean="0"/>
              <a:t>Financieros</a:t>
            </a:r>
          </a:p>
          <a:p>
            <a:pPr>
              <a:buNone/>
            </a:pPr>
            <a:endParaRPr lang="es-ES" sz="2000" b="1" cap="small" dirty="0" smtClean="0"/>
          </a:p>
          <a:p>
            <a:pPr>
              <a:buNone/>
            </a:pPr>
            <a:r>
              <a:rPr lang="es-ES" sz="2000" b="1" cap="small" dirty="0" smtClean="0"/>
              <a:t>   Anexo </a:t>
            </a:r>
            <a:r>
              <a:rPr lang="es-ES" sz="2000" b="1" cap="small" dirty="0" smtClean="0"/>
              <a:t>I	Matrices </a:t>
            </a:r>
            <a:r>
              <a:rPr lang="es-ES" sz="2000" b="1" cap="small" dirty="0" smtClean="0"/>
              <a:t>de Conversión</a:t>
            </a:r>
            <a:endParaRPr lang="es-MX" sz="2000" dirty="0" smtClean="0"/>
          </a:p>
          <a:p>
            <a:pPr>
              <a:buNone/>
            </a:pPr>
            <a:endParaRPr lang="es-MX" sz="2000" dirty="0" smtClean="0"/>
          </a:p>
          <a:p>
            <a:endParaRPr lang="es-MX" sz="2000" dirty="0" smtClean="0"/>
          </a:p>
          <a:p>
            <a:endParaRPr lang="es-MX" sz="20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65ACA-C91E-4B2F-BC85-188ACA153488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76" y="714356"/>
            <a:ext cx="857224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24 Elipse"/>
          <p:cNvSpPr>
            <a:spLocks noChangeArrowheads="1"/>
          </p:cNvSpPr>
          <p:nvPr/>
        </p:nvSpPr>
        <p:spPr bwMode="auto">
          <a:xfrm>
            <a:off x="2357422" y="1071546"/>
            <a:ext cx="4500562" cy="4000500"/>
          </a:xfrm>
          <a:prstGeom prst="ellipse">
            <a:avLst/>
          </a:prstGeom>
          <a:solidFill>
            <a:srgbClr val="FFFFFF">
              <a:alpha val="0"/>
            </a:srgbClr>
          </a:solidFill>
          <a:ln w="9525" algn="ctr">
            <a:solidFill>
              <a:schemeClr val="tx1">
                <a:alpha val="29019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pic>
        <p:nvPicPr>
          <p:cNvPr id="6192" name="Picture 48"/>
          <p:cNvPicPr>
            <a:picLocks noChangeAspect="1" noChangeArrowheads="1"/>
          </p:cNvPicPr>
          <p:nvPr/>
        </p:nvPicPr>
        <p:blipFill>
          <a:blip r:embed="rId2" cstate="print">
            <a:lum bright="90000" contrast="3000"/>
          </a:blip>
          <a:srcRect/>
          <a:stretch>
            <a:fillRect/>
          </a:stretch>
        </p:blipFill>
        <p:spPr bwMode="auto">
          <a:xfrm>
            <a:off x="2285984" y="1064300"/>
            <a:ext cx="4686218" cy="4150650"/>
          </a:xfrm>
          <a:prstGeom prst="rect">
            <a:avLst/>
          </a:prstGeom>
          <a:gradFill>
            <a:gsLst>
              <a:gs pos="52000">
                <a:schemeClr val="accent1">
                  <a:shade val="30000"/>
                  <a:satMod val="115000"/>
                  <a:alpha val="49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6148" name="3 Marcador de número de diapositiva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F06DB07-BF30-467D-BA38-B072C49A825A}" type="slidenum">
              <a:rPr lang="es-ES" smtClean="0"/>
              <a:pPr/>
              <a:t>4</a:t>
            </a:fld>
            <a:endParaRPr lang="es-ES" smtClean="0"/>
          </a:p>
        </p:txBody>
      </p:sp>
      <p:sp>
        <p:nvSpPr>
          <p:cNvPr id="32" name="31 CuadroTexto">
            <a:hlinkClick r:id="" action="ppaction://noaction"/>
          </p:cNvPr>
          <p:cNvSpPr txBox="1"/>
          <p:nvPr/>
        </p:nvSpPr>
        <p:spPr>
          <a:xfrm>
            <a:off x="3357554" y="1643050"/>
            <a:ext cx="2449513" cy="830997"/>
          </a:xfrm>
          <a:prstGeom prst="rect">
            <a:avLst/>
          </a:prstGeom>
          <a:solidFill>
            <a:srgbClr val="FFFFFF">
              <a:alpha val="45000"/>
            </a:srgb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ES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Manual de Contabilidad</a:t>
            </a:r>
            <a:endParaRPr lang="es-ES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0" name="32 Proceso alternativ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57158" y="4786322"/>
            <a:ext cx="1785938" cy="571500"/>
          </a:xfrm>
          <a:prstGeom prst="flowChartAlternateProcess">
            <a:avLst/>
          </a:prstGeom>
          <a:blipFill>
            <a:blip r:embed="rId3" cstate="print"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s-MX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Marco</a:t>
            </a:r>
            <a:r>
              <a:rPr lang="es-MX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s-MX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Conceptual</a:t>
            </a:r>
          </a:p>
        </p:txBody>
      </p:sp>
      <p:sp>
        <p:nvSpPr>
          <p:cNvPr id="6151" name="33 Proceso alternativ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1406" y="3286124"/>
            <a:ext cx="1785938" cy="571500"/>
          </a:xfrm>
          <a:prstGeom prst="flowChartAlternateProcess">
            <a:avLst/>
          </a:prstGeom>
          <a:blipFill>
            <a:blip r:embed="rId4" cstate="print"/>
            <a:tile tx="0" ty="0" sx="100000" sy="100000" flip="none" algn="tl"/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cene3d>
              <a:camera prst="orthographicFront"/>
              <a:lightRig rig="threePt" dir="t"/>
            </a:scene3d>
            <a:sp3d extrusionH="57150" prstMaterial="dkEdge">
              <a:bevelT w="38100" h="38100" prst="relaxedInset"/>
              <a:bevelB w="38100" h="38100"/>
              <a:extrusionClr>
                <a:schemeClr val="bg2">
                  <a:lumMod val="60000"/>
                  <a:lumOff val="40000"/>
                </a:schemeClr>
              </a:extrusionClr>
            </a:sp3d>
          </a:bodyPr>
          <a:lstStyle/>
          <a:p>
            <a:r>
              <a:rPr lang="es-MX" sz="1800" b="1" dirty="0">
                <a:solidFill>
                  <a:srgbClr val="002060">
                    <a:alpha val="90000"/>
                  </a:srgbClr>
                </a:solidFill>
                <a:latin typeface="Times New Roman" pitchFamily="18" charset="0"/>
                <a:cs typeface="Times New Roman" pitchFamily="18" charset="0"/>
              </a:rPr>
              <a:t>Postulados </a:t>
            </a:r>
          </a:p>
          <a:p>
            <a:r>
              <a:rPr lang="es-MX" sz="1800" b="1" dirty="0">
                <a:solidFill>
                  <a:srgbClr val="002060">
                    <a:alpha val="90000"/>
                  </a:srgbClr>
                </a:solidFill>
                <a:latin typeface="Times New Roman" pitchFamily="18" charset="0"/>
                <a:cs typeface="Times New Roman" pitchFamily="18" charset="0"/>
              </a:rPr>
              <a:t>Básicos</a:t>
            </a:r>
          </a:p>
        </p:txBody>
      </p:sp>
      <p:sp>
        <p:nvSpPr>
          <p:cNvPr id="6152" name="34 Proceso alternativ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29454" y="5072074"/>
            <a:ext cx="1733550" cy="285733"/>
          </a:xfrm>
          <a:prstGeom prst="flowChartAlternateProcess">
            <a:avLst/>
          </a:prstGeom>
          <a:blipFill>
            <a:blip r:embed="rId5" cstate="print"/>
            <a:tile tx="0" ty="0" sx="100000" sy="100000" flip="none" algn="tl"/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s-MX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Plan de Cuentas</a:t>
            </a:r>
          </a:p>
        </p:txBody>
      </p:sp>
      <p:sp>
        <p:nvSpPr>
          <p:cNvPr id="6154" name="36 Proceso alternativ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286644" y="2857496"/>
            <a:ext cx="1785938" cy="1090631"/>
          </a:xfrm>
          <a:prstGeom prst="flowChartAlternateProcess">
            <a:avLst/>
          </a:prstGeom>
          <a:gradFill>
            <a:gsLst>
              <a:gs pos="0">
                <a:srgbClr val="000082">
                  <a:alpha val="34000"/>
                </a:srgbClr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2700000" scaled="0"/>
          </a:gradFill>
          <a:ln w="9525" algn="ctr">
            <a:solidFill>
              <a:schemeClr val="tx1"/>
            </a:solidFill>
            <a:round/>
            <a:headEnd/>
            <a:tailEnd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none" anchor="ctr"/>
          <a:lstStyle/>
          <a:p>
            <a:r>
              <a:rPr lang="es-MX" sz="1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Clasificador por </a:t>
            </a:r>
          </a:p>
          <a:p>
            <a:r>
              <a:rPr lang="es-MX" sz="1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Rubro de Ingresos/</a:t>
            </a:r>
          </a:p>
          <a:p>
            <a:r>
              <a:rPr lang="es-MX" sz="1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Momentos Contables </a:t>
            </a:r>
          </a:p>
          <a:p>
            <a:r>
              <a:rPr lang="es-MX" sz="1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 los Ingresos</a:t>
            </a:r>
            <a:endParaRPr lang="es-MX" sz="15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5" name="37 Proceso alternativo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14500" y="6286500"/>
            <a:ext cx="5357813" cy="500063"/>
          </a:xfrm>
          <a:prstGeom prst="flowChartAlternateProcess">
            <a:avLst/>
          </a:prstGeom>
          <a:blipFill>
            <a:blip r:embed="rId7" cstate="print"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s-MX" sz="1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Ley General de Contabilidad Gubernamental</a:t>
            </a:r>
          </a:p>
        </p:txBody>
      </p:sp>
      <p:sp>
        <p:nvSpPr>
          <p:cNvPr id="2" name="38 CuadroTexto"/>
          <p:cNvSpPr txBox="1"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</p:spPr>
        <p:txBody>
          <a:bodyPr/>
          <a:lstStyle/>
          <a:p>
            <a:pPr algn="l" eaLnBrk="0" hangingPunct="0">
              <a:defRPr/>
            </a:pPr>
            <a:r>
              <a:rPr lang="es-MX" sz="2800" b="1" dirty="0">
                <a:solidFill>
                  <a:srgbClr val="E75A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Estructura </a:t>
            </a:r>
            <a:r>
              <a:rPr lang="es-MX" sz="2800" b="1" dirty="0" smtClean="0">
                <a:solidFill>
                  <a:srgbClr val="E75A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del Manual de Contabilidad</a:t>
            </a:r>
            <a:endParaRPr lang="es-MX" sz="2800" b="1" dirty="0">
              <a:solidFill>
                <a:srgbClr val="E75A0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157" name="39 CuadroTexto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2857488" y="2714620"/>
            <a:ext cx="16430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MX" sz="15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Modelo de Asientos </a:t>
            </a:r>
            <a:endParaRPr lang="es-MX" sz="15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6" name="42 CuadroTexto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4857752" y="2786058"/>
            <a:ext cx="16430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Instructivos </a:t>
            </a:r>
            <a:endParaRPr lang="es-MX" sz="20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38 Flecha derecha"/>
          <p:cNvSpPr/>
          <p:nvPr/>
        </p:nvSpPr>
        <p:spPr bwMode="auto">
          <a:xfrm>
            <a:off x="1928794" y="3424781"/>
            <a:ext cx="454025" cy="285750"/>
          </a:xfrm>
          <a:prstGeom prst="rightArrow">
            <a:avLst/>
          </a:prstGeom>
          <a:solidFill>
            <a:schemeClr val="accent3">
              <a:lumMod val="8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s-MX"/>
          </a:p>
        </p:txBody>
      </p:sp>
      <p:sp>
        <p:nvSpPr>
          <p:cNvPr id="40" name="39 Flecha derecha"/>
          <p:cNvSpPr/>
          <p:nvPr/>
        </p:nvSpPr>
        <p:spPr bwMode="auto">
          <a:xfrm rot="20705117">
            <a:off x="2315083" y="4840142"/>
            <a:ext cx="455613" cy="285750"/>
          </a:xfrm>
          <a:prstGeom prst="rightArrow">
            <a:avLst/>
          </a:prstGeom>
          <a:solidFill>
            <a:schemeClr val="accent3">
              <a:lumMod val="8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s-MX"/>
          </a:p>
        </p:txBody>
      </p:sp>
      <p:sp>
        <p:nvSpPr>
          <p:cNvPr id="41" name="40 Flecha derecha"/>
          <p:cNvSpPr/>
          <p:nvPr/>
        </p:nvSpPr>
        <p:spPr bwMode="auto">
          <a:xfrm rot="10800000">
            <a:off x="6805320" y="3175452"/>
            <a:ext cx="454025" cy="285750"/>
          </a:xfrm>
          <a:prstGeom prst="rightArrow">
            <a:avLst/>
          </a:prstGeom>
          <a:solidFill>
            <a:schemeClr val="accent3">
              <a:lumMod val="8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s-MX"/>
          </a:p>
        </p:txBody>
      </p:sp>
      <p:sp>
        <p:nvSpPr>
          <p:cNvPr id="42" name="41 Flecha derecha"/>
          <p:cNvSpPr/>
          <p:nvPr/>
        </p:nvSpPr>
        <p:spPr bwMode="auto">
          <a:xfrm rot="9820783">
            <a:off x="6388920" y="1772746"/>
            <a:ext cx="455612" cy="285750"/>
          </a:xfrm>
          <a:prstGeom prst="rightArrow">
            <a:avLst/>
          </a:prstGeom>
          <a:solidFill>
            <a:schemeClr val="accent3">
              <a:lumMod val="8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s-MX"/>
          </a:p>
        </p:txBody>
      </p:sp>
      <p:sp>
        <p:nvSpPr>
          <p:cNvPr id="43" name="42 Flecha derecha"/>
          <p:cNvSpPr/>
          <p:nvPr/>
        </p:nvSpPr>
        <p:spPr bwMode="auto">
          <a:xfrm rot="12584100">
            <a:off x="6470362" y="4737230"/>
            <a:ext cx="454025" cy="285750"/>
          </a:xfrm>
          <a:prstGeom prst="rightArrow">
            <a:avLst/>
          </a:prstGeom>
          <a:solidFill>
            <a:schemeClr val="accent3">
              <a:lumMod val="8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s-MX"/>
          </a:p>
        </p:txBody>
      </p:sp>
      <p:graphicFrame>
        <p:nvGraphicFramePr>
          <p:cNvPr id="28" name="27 Tabla"/>
          <p:cNvGraphicFramePr>
            <a:graphicFrameLocks noGrp="1"/>
          </p:cNvGraphicFramePr>
          <p:nvPr/>
        </p:nvGraphicFramePr>
        <p:xfrm>
          <a:off x="3500430" y="5643578"/>
          <a:ext cx="2286016" cy="285752"/>
        </p:xfrm>
        <a:graphic>
          <a:graphicData uri="http://schemas.openxmlformats.org/drawingml/2006/table">
            <a:tbl>
              <a:tblPr/>
              <a:tblGrid>
                <a:gridCol w="2286016"/>
              </a:tblGrid>
              <a:tr h="285752">
                <a:tc>
                  <a:txBody>
                    <a:bodyPr/>
                    <a:lstStyle/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Estados Financieros</a:t>
                      </a:r>
                      <a:endParaRPr lang="es-MX" sz="18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2700000" scaled="0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6184" name="29 Elipse"/>
          <p:cNvSpPr>
            <a:spLocks noChangeArrowheads="1"/>
          </p:cNvSpPr>
          <p:nvPr/>
        </p:nvSpPr>
        <p:spPr bwMode="auto">
          <a:xfrm>
            <a:off x="2428860" y="1142984"/>
            <a:ext cx="4357688" cy="3929063"/>
          </a:xfrm>
          <a:prstGeom prst="ellipse">
            <a:avLst/>
          </a:prstGeom>
          <a:noFill/>
          <a:ln w="9525" algn="ctr">
            <a:solidFill>
              <a:schemeClr val="tx1">
                <a:alpha val="47058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cxnSp>
        <p:nvCxnSpPr>
          <p:cNvPr id="6185" name="34 Conector recto"/>
          <p:cNvCxnSpPr>
            <a:cxnSpLocks noChangeShapeType="1"/>
          </p:cNvCxnSpPr>
          <p:nvPr/>
        </p:nvCxnSpPr>
        <p:spPr bwMode="auto">
          <a:xfrm>
            <a:off x="2643174" y="2571744"/>
            <a:ext cx="4000500" cy="0"/>
          </a:xfrm>
          <a:prstGeom prst="line">
            <a:avLst/>
          </a:prstGeom>
          <a:noFill/>
          <a:ln w="9525" algn="ctr">
            <a:solidFill>
              <a:schemeClr val="tx1">
                <a:alpha val="50980"/>
              </a:schemeClr>
            </a:solidFill>
            <a:round/>
            <a:headEnd/>
            <a:tailEnd/>
          </a:ln>
        </p:spPr>
      </p:cxnSp>
      <p:cxnSp>
        <p:nvCxnSpPr>
          <p:cNvPr id="6186" name="35 Conector recto"/>
          <p:cNvCxnSpPr>
            <a:cxnSpLocks noChangeShapeType="1"/>
          </p:cNvCxnSpPr>
          <p:nvPr/>
        </p:nvCxnSpPr>
        <p:spPr bwMode="auto">
          <a:xfrm rot="5400000" flipH="1" flipV="1">
            <a:off x="4276724" y="2938458"/>
            <a:ext cx="733428" cy="0"/>
          </a:xfrm>
          <a:prstGeom prst="line">
            <a:avLst/>
          </a:prstGeom>
          <a:noFill/>
          <a:ln w="9525" algn="ctr">
            <a:solidFill>
              <a:schemeClr val="tx1">
                <a:alpha val="50980"/>
              </a:schemeClr>
            </a:solidFill>
            <a:round/>
            <a:headEnd/>
            <a:tailEnd/>
          </a:ln>
        </p:spPr>
      </p:cxnSp>
      <p:cxnSp>
        <p:nvCxnSpPr>
          <p:cNvPr id="6187" name="36 Conector recto"/>
          <p:cNvCxnSpPr>
            <a:cxnSpLocks noChangeShapeType="1"/>
          </p:cNvCxnSpPr>
          <p:nvPr/>
        </p:nvCxnSpPr>
        <p:spPr bwMode="auto">
          <a:xfrm>
            <a:off x="2786050" y="3286124"/>
            <a:ext cx="3643312" cy="0"/>
          </a:xfrm>
          <a:prstGeom prst="line">
            <a:avLst/>
          </a:prstGeom>
          <a:noFill/>
          <a:ln w="9525" algn="ctr">
            <a:solidFill>
              <a:schemeClr val="tx1">
                <a:alpha val="50980"/>
              </a:schemeClr>
            </a:solidFill>
            <a:round/>
            <a:headEnd/>
            <a:tailEnd/>
          </a:ln>
        </p:spPr>
      </p:cxnSp>
      <p:sp>
        <p:nvSpPr>
          <p:cNvPr id="6188" name="37 Abrir llave"/>
          <p:cNvSpPr>
            <a:spLocks/>
          </p:cNvSpPr>
          <p:nvPr/>
        </p:nvSpPr>
        <p:spPr bwMode="auto">
          <a:xfrm rot="-5400000">
            <a:off x="4429095" y="1785955"/>
            <a:ext cx="285750" cy="8715375"/>
          </a:xfrm>
          <a:prstGeom prst="leftBrace">
            <a:avLst>
              <a:gd name="adj1" fmla="val 8331"/>
              <a:gd name="adj2" fmla="val 50000"/>
            </a:avLst>
          </a:prstGeom>
          <a:noFill/>
          <a:ln w="34925" algn="ctr">
            <a:solidFill>
              <a:srgbClr val="92D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sp>
        <p:nvSpPr>
          <p:cNvPr id="37" name="36 CuadroTexto"/>
          <p:cNvSpPr txBox="1"/>
          <p:nvPr/>
        </p:nvSpPr>
        <p:spPr>
          <a:xfrm>
            <a:off x="3428992" y="3500438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/>
              <a:t>Guía Contabilizadora</a:t>
            </a:r>
            <a:endParaRPr lang="es-MX" sz="2000" dirty="0"/>
          </a:p>
        </p:txBody>
      </p:sp>
      <p:sp>
        <p:nvSpPr>
          <p:cNvPr id="29" name="28 Flecha derecha"/>
          <p:cNvSpPr/>
          <p:nvPr/>
        </p:nvSpPr>
        <p:spPr bwMode="auto">
          <a:xfrm rot="2230261">
            <a:off x="3540633" y="3394257"/>
            <a:ext cx="454025" cy="285750"/>
          </a:xfrm>
          <a:prstGeom prst="rightArrow">
            <a:avLst/>
          </a:prstGeom>
          <a:solidFill>
            <a:schemeClr val="accent3">
              <a:lumMod val="8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s-MX"/>
          </a:p>
        </p:txBody>
      </p:sp>
      <p:sp>
        <p:nvSpPr>
          <p:cNvPr id="30" name="29 Flecha derecha"/>
          <p:cNvSpPr/>
          <p:nvPr/>
        </p:nvSpPr>
        <p:spPr bwMode="auto">
          <a:xfrm rot="8652573">
            <a:off x="5184042" y="3392370"/>
            <a:ext cx="455612" cy="285750"/>
          </a:xfrm>
          <a:prstGeom prst="rightArrow">
            <a:avLst/>
          </a:prstGeom>
          <a:solidFill>
            <a:schemeClr val="accent3">
              <a:lumMod val="8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s-MX"/>
          </a:p>
        </p:txBody>
      </p:sp>
      <p:sp>
        <p:nvSpPr>
          <p:cNvPr id="31" name="35 Proceso alternativ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29454" y="1357298"/>
            <a:ext cx="1357322" cy="714380"/>
          </a:xfrm>
          <a:prstGeom prst="flowChartAlternateProcess">
            <a:avLst/>
          </a:prstGeom>
          <a:gradFill flip="none" rotWithShape="1">
            <a:gsLst>
              <a:gs pos="65000">
                <a:srgbClr val="825600">
                  <a:alpha val="46000"/>
                </a:srgbClr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1"/>
            <a:tileRect/>
          </a:gra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MX" sz="15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s-MX" sz="1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Clasificador </a:t>
            </a:r>
            <a:r>
              <a:rPr lang="es-MX" sz="1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por </a:t>
            </a:r>
          </a:p>
          <a:p>
            <a:r>
              <a:rPr lang="es-MX" sz="1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Tipo de Gasto</a:t>
            </a:r>
          </a:p>
          <a:p>
            <a:endParaRPr lang="es-MX" sz="1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32 Flecha derecha"/>
          <p:cNvSpPr/>
          <p:nvPr/>
        </p:nvSpPr>
        <p:spPr bwMode="auto">
          <a:xfrm rot="5400000">
            <a:off x="4416424" y="4370394"/>
            <a:ext cx="454025" cy="285750"/>
          </a:xfrm>
          <a:prstGeom prst="rightArrow">
            <a:avLst/>
          </a:prstGeom>
          <a:solidFill>
            <a:schemeClr val="accent3">
              <a:lumMod val="8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s-MX"/>
          </a:p>
        </p:txBody>
      </p:sp>
      <p:sp>
        <p:nvSpPr>
          <p:cNvPr id="34" name="34 Proceso alternativ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428992" y="4786322"/>
            <a:ext cx="2357454" cy="338136"/>
          </a:xfrm>
          <a:prstGeom prst="flowChartAlternateProcess">
            <a:avLst/>
          </a:prstGeom>
          <a:blipFill>
            <a:blip r:embed="rId8" cstate="print">
              <a:lum bright="-26000"/>
            </a:blip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cene3d>
              <a:camera prst="orthographicFront"/>
              <a:lightRig rig="threePt" dir="t"/>
            </a:scene3d>
            <a:sp3d>
              <a:bevelB w="38100" h="38100"/>
            </a:sp3d>
          </a:bodyPr>
          <a:lstStyle/>
          <a:p>
            <a:r>
              <a:rPr lang="es-MX" sz="1800" b="1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Matriz de Conversión</a:t>
            </a:r>
            <a:endParaRPr lang="es-MX" sz="1800" b="1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34 Flecha derecha"/>
          <p:cNvSpPr/>
          <p:nvPr/>
        </p:nvSpPr>
        <p:spPr bwMode="auto">
          <a:xfrm rot="5400000">
            <a:off x="4464841" y="5250672"/>
            <a:ext cx="357191" cy="285750"/>
          </a:xfrm>
          <a:prstGeom prst="rightArrow">
            <a:avLst/>
          </a:prstGeom>
          <a:solidFill>
            <a:schemeClr val="accent3">
              <a:lumMod val="8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s-MX"/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86776" y="714356"/>
            <a:ext cx="85722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37 Flecha derecha"/>
          <p:cNvSpPr/>
          <p:nvPr/>
        </p:nvSpPr>
        <p:spPr bwMode="auto">
          <a:xfrm rot="1339565">
            <a:off x="2394620" y="1647440"/>
            <a:ext cx="455612" cy="285750"/>
          </a:xfrm>
          <a:prstGeom prst="rightArrow">
            <a:avLst/>
          </a:prstGeom>
          <a:solidFill>
            <a:schemeClr val="accent3">
              <a:lumMod val="8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s-MX"/>
          </a:p>
        </p:txBody>
      </p:sp>
      <p:sp>
        <p:nvSpPr>
          <p:cNvPr id="44" name="35 Proceso alternativ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1000108"/>
            <a:ext cx="1785938" cy="1090612"/>
          </a:xfrm>
          <a:prstGeom prst="flowChartAlternateProcess">
            <a:avLst/>
          </a:prstGeom>
          <a:blipFill dpi="0" rotWithShape="1">
            <a:blip r:embed="rId10" cstate="print">
              <a:alphaModFix amt="68000"/>
            </a:blip>
            <a:srcRect/>
            <a:tile tx="0" ty="0" sx="100000" sy="100000" flip="none" algn="tl"/>
          </a:blipFill>
          <a:ln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MX" sz="15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s-MX" sz="1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Clasificador </a:t>
            </a:r>
            <a:r>
              <a:rPr lang="es-MX" sz="1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por </a:t>
            </a:r>
          </a:p>
          <a:p>
            <a:r>
              <a:rPr lang="es-MX" sz="1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Objeto del Gasto/</a:t>
            </a:r>
          </a:p>
          <a:p>
            <a:r>
              <a:rPr lang="es-MX" sz="1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Momentos Contables</a:t>
            </a:r>
          </a:p>
          <a:p>
            <a:r>
              <a:rPr lang="es-MX" sz="1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del Egreso</a:t>
            </a:r>
          </a:p>
          <a:p>
            <a:endParaRPr lang="es-MX" sz="1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ARMONIZACIÓN </a:t>
            </a:r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65ACA-C91E-4B2F-BC85-188ACA153488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71438"/>
            <a:ext cx="1082809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714356"/>
            <a:ext cx="857224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" name="20 Tabla"/>
          <p:cNvGraphicFramePr>
            <a:graphicFrameLocks noGrp="1"/>
          </p:cNvGraphicFramePr>
          <p:nvPr/>
        </p:nvGraphicFramePr>
        <p:xfrm>
          <a:off x="1357292" y="714356"/>
          <a:ext cx="6000789" cy="5429288"/>
        </p:xfrm>
        <a:graphic>
          <a:graphicData uri="http://schemas.openxmlformats.org/drawingml/2006/table">
            <a:tbl>
              <a:tblPr/>
              <a:tblGrid>
                <a:gridCol w="517004"/>
                <a:gridCol w="2160814"/>
                <a:gridCol w="777716"/>
                <a:gridCol w="2545255"/>
              </a:tblGrid>
              <a:tr h="70816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Clasificador por Objeto del Gasto</a:t>
                      </a:r>
                    </a:p>
                  </a:txBody>
                  <a:tcPr marL="9300" marR="9300" marT="93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Plan de cuentas</a:t>
                      </a:r>
                    </a:p>
                  </a:txBody>
                  <a:tcPr marL="9300" marR="9300" marT="93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60296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3°</a:t>
                      </a:r>
                    </a:p>
                  </a:txBody>
                  <a:tcPr marL="9300" marR="9300" marT="93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MX" sz="1100" b="0" i="1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00" marR="9300" marT="93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5°</a:t>
                      </a:r>
                    </a:p>
                  </a:txBody>
                  <a:tcPr marL="9300" marR="9300" marT="93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MX" sz="11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00" marR="9300" marT="93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96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5400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VEHÍCULOS Y EQUIPO DE TRANSPORTE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1.2.4.4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Equipo de Transporte        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96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541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Automóviles y camiones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1.2.4.4.1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Automóviles y Equipo Terrestre        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96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542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Carrocerías y remolques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1.2.4.4.2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Carrocerías y Remolques        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96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543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Equipo aeroespacial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1.2.4.4.3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Equipo Aeroespacial        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96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544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Equipo ferroviario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1.2.4.4.4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Equipo Ferroviario        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96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545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Embarcaciones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1.2.4.4.5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Embarcaciones        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384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549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Otros equipos de transporte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1.2.4.4.9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Otros Equipos de Transporte        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96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2°</a:t>
                      </a:r>
                    </a:p>
                  </a:txBody>
                  <a:tcPr marL="9300" marR="9300" marT="93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300" marR="9300" marT="93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4°</a:t>
                      </a:r>
                    </a:p>
                  </a:txBody>
                  <a:tcPr marL="9300" marR="9300" marT="93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300" marR="9300" marT="93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384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5500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EQUIPO DE  DEFENSA Y SEGURIDAD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1.2.4.5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Equipo de Defensa y Seguridad       </a:t>
                      </a:r>
                    </a:p>
                  </a:txBody>
                  <a:tcPr marL="9300" marR="9300" marT="93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ARMONIZACIÓN </a:t>
            </a:r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65ACA-C91E-4B2F-BC85-188ACA153488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71438"/>
            <a:ext cx="1082809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714356"/>
            <a:ext cx="857224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9 Tabla"/>
          <p:cNvGraphicFramePr>
            <a:graphicFrameLocks noGrp="1"/>
          </p:cNvGraphicFramePr>
          <p:nvPr/>
        </p:nvGraphicFramePr>
        <p:xfrm>
          <a:off x="2285984" y="676271"/>
          <a:ext cx="4652980" cy="4038613"/>
        </p:xfrm>
        <a:graphic>
          <a:graphicData uri="http://schemas.openxmlformats.org/drawingml/2006/table">
            <a:tbl>
              <a:tblPr/>
              <a:tblGrid>
                <a:gridCol w="400883"/>
                <a:gridCol w="1675483"/>
                <a:gridCol w="603037"/>
                <a:gridCol w="1973577"/>
              </a:tblGrid>
              <a:tr h="55886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Clasificador por Objeto del Gasto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Plan de cuentas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05796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894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   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78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 sobre los ingresos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4.1.1.1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 Sobre los Ingresos   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78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 sobre el patrimonio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4.1.1.2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Impuestos Sobre el Patrimonio   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68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 sobre la producción, el consumo y las transacciones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4.1.1.3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 Sobre la Producción, el Consumo y las Transacciones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78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 al comercio exterior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4.1.1.4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 al Comercio Exterior   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78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 sobre Nóminas y Asimilables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4.1.1.5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 Sobre Nóminas y Asimilables  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894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 Ecológicos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4.1.1.6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Impuestos Ecológicos   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894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Accesorios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4.1.1.7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Accesorios de Impuestos  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Otros Impuestos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4.1.1.9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Otros Impuestos   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10 Tabla"/>
          <p:cNvGraphicFramePr>
            <a:graphicFrameLocks noGrp="1"/>
          </p:cNvGraphicFramePr>
          <p:nvPr/>
        </p:nvGraphicFramePr>
        <p:xfrm>
          <a:off x="2285984" y="4714896"/>
          <a:ext cx="4662490" cy="1785938"/>
        </p:xfrm>
        <a:graphic>
          <a:graphicData uri="http://schemas.openxmlformats.org/drawingml/2006/table">
            <a:tbl>
              <a:tblPr/>
              <a:tblGrid>
                <a:gridCol w="401702"/>
                <a:gridCol w="1678908"/>
                <a:gridCol w="604270"/>
                <a:gridCol w="1977610"/>
              </a:tblGrid>
              <a:tr h="49609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Clasificador por Objeto del Gasto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Plan de cuentas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8773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N/A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MX" sz="1100" b="0" i="1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algn="l" fontAlgn="ctr"/>
                      <a:endParaRPr lang="es-MX" sz="1100" b="1" i="1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MX" sz="1100" b="0" i="1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HACIENDA PÚBLICA/PATRIMONIO CONTRIBUIDO   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38">
                <a:tc>
                  <a:txBody>
                    <a:bodyPr/>
                    <a:lstStyle/>
                    <a:p>
                      <a:pPr algn="l" fontAlgn="ctr"/>
                      <a:endParaRPr lang="es-MX" sz="1100" b="1" i="1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MX" sz="1100" b="0" i="1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Aportaciones     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359">
                <a:tc>
                  <a:txBody>
                    <a:bodyPr/>
                    <a:lstStyle/>
                    <a:p>
                      <a:pPr algn="l" fontAlgn="ctr"/>
                      <a:endParaRPr lang="es-MX" sz="1100" b="1" i="1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MX" sz="1100" b="0" i="1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Donaciones de Capital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39 Forma en L"/>
          <p:cNvSpPr/>
          <p:nvPr/>
        </p:nvSpPr>
        <p:spPr>
          <a:xfrm rot="5400000">
            <a:off x="2988333" y="988077"/>
            <a:ext cx="2428890" cy="8167996"/>
          </a:xfrm>
          <a:prstGeom prst="corner">
            <a:avLst>
              <a:gd name="adj1" fmla="val 8956"/>
              <a:gd name="adj2" fmla="val 9960"/>
            </a:avLst>
          </a:prstGeom>
          <a:solidFill>
            <a:srgbClr val="77495D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                          Disponer a más tardar 31/DICIEMBRE/2010 y aplicar a partir de 1   /  E N E R O  /  2 0 1 1</a:t>
            </a:r>
          </a:p>
        </p:txBody>
      </p:sp>
      <p:sp>
        <p:nvSpPr>
          <p:cNvPr id="22" name="21 Forma en L"/>
          <p:cNvSpPr/>
          <p:nvPr/>
        </p:nvSpPr>
        <p:spPr>
          <a:xfrm rot="5400000">
            <a:off x="4030199" y="-2090015"/>
            <a:ext cx="1273852" cy="7239302"/>
          </a:xfrm>
          <a:prstGeom prst="corner">
            <a:avLst>
              <a:gd name="adj1" fmla="val 16023"/>
              <a:gd name="adj2" fmla="val 21267"/>
            </a:avLst>
          </a:prstGeom>
          <a:solidFill>
            <a:srgbClr val="77495D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                       Aplicación a más tardar al 1   /  E N E R O  /  2 0 1 3    </a:t>
            </a:r>
          </a:p>
        </p:txBody>
      </p:sp>
      <p:sp>
        <p:nvSpPr>
          <p:cNvPr id="39" name="38 Forma en L"/>
          <p:cNvSpPr/>
          <p:nvPr/>
        </p:nvSpPr>
        <p:spPr>
          <a:xfrm rot="5400000">
            <a:off x="3768511" y="-887601"/>
            <a:ext cx="1273852" cy="7810806"/>
          </a:xfrm>
          <a:prstGeom prst="corner">
            <a:avLst>
              <a:gd name="adj1" fmla="val 16023"/>
              <a:gd name="adj2" fmla="val 21267"/>
            </a:avLst>
          </a:prstGeom>
          <a:solidFill>
            <a:srgbClr val="77495D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Aplicación a más tardar al  31   /  DICIEMBRE  /  2 0 1 2</a:t>
            </a:r>
          </a:p>
        </p:txBody>
      </p:sp>
      <p:sp>
        <p:nvSpPr>
          <p:cNvPr id="41" name="40 Rectángulo"/>
          <p:cNvSpPr/>
          <p:nvPr/>
        </p:nvSpPr>
        <p:spPr>
          <a:xfrm>
            <a:off x="0" y="71438"/>
            <a:ext cx="7786688" cy="642937"/>
          </a:xfrm>
          <a:prstGeom prst="rect">
            <a:avLst/>
          </a:prstGeom>
          <a:noFill/>
          <a:ln w="73025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b="1" dirty="0">
                <a:solidFill>
                  <a:srgbClr val="E75A0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APLICABILIDAD EN EL ORDEN DE GOBIERNO ESTATAL Y MUNICIPAL</a:t>
            </a:r>
          </a:p>
        </p:txBody>
      </p:sp>
      <p:sp>
        <p:nvSpPr>
          <p:cNvPr id="17415" name="20 CuadroTexto"/>
          <p:cNvSpPr txBox="1">
            <a:spLocks noChangeArrowheads="1"/>
          </p:cNvSpPr>
          <p:nvPr/>
        </p:nvSpPr>
        <p:spPr bwMode="auto">
          <a:xfrm>
            <a:off x="714375" y="6500813"/>
            <a:ext cx="5786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s-MX" sz="1400">
                <a:latin typeface="Times New Roman" pitchFamily="18" charset="0"/>
                <a:cs typeface="Times New Roman" pitchFamily="18" charset="0"/>
              </a:rPr>
              <a:t>*Otros clasificadores en caso de  darse  la armonización.</a:t>
            </a:r>
          </a:p>
        </p:txBody>
      </p:sp>
      <p:pic>
        <p:nvPicPr>
          <p:cNvPr id="21" name="Picture 48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lum bright="3000" contrast="3000"/>
          </a:blip>
          <a:srcRect/>
          <a:stretch>
            <a:fillRect/>
          </a:stretch>
        </p:blipFill>
        <p:spPr bwMode="auto">
          <a:xfrm>
            <a:off x="8256819" y="5643578"/>
            <a:ext cx="887213" cy="785818"/>
          </a:xfrm>
          <a:prstGeom prst="rect">
            <a:avLst/>
          </a:prstGeom>
          <a:gradFill>
            <a:gsLst>
              <a:gs pos="52000">
                <a:schemeClr val="accent1">
                  <a:shade val="30000"/>
                  <a:satMod val="115000"/>
                  <a:alpha val="49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miter lim="800000"/>
            <a:headEnd/>
            <a:tailEnd/>
          </a:ln>
        </p:spPr>
      </p:pic>
      <p:grpSp>
        <p:nvGrpSpPr>
          <p:cNvPr id="2" name="22 Grupo"/>
          <p:cNvGrpSpPr/>
          <p:nvPr/>
        </p:nvGrpSpPr>
        <p:grpSpPr>
          <a:xfrm>
            <a:off x="428596" y="5297582"/>
            <a:ext cx="1714512" cy="881540"/>
            <a:chOff x="2205386" y="149567"/>
            <a:chExt cx="1763081" cy="881540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24" name="23 Rectángulo redondeado"/>
            <p:cNvSpPr/>
            <p:nvPr/>
          </p:nvSpPr>
          <p:spPr>
            <a:xfrm>
              <a:off x="2205386" y="149567"/>
              <a:ext cx="1763081" cy="881540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24 Rectángulo"/>
            <p:cNvSpPr/>
            <p:nvPr/>
          </p:nvSpPr>
          <p:spPr>
            <a:xfrm>
              <a:off x="2304667" y="245288"/>
              <a:ext cx="1663800" cy="7599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0005" tIns="26670" rIns="40005" bIns="26670" spcCol="1270" anchor="ctr"/>
            <a:lstStyle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400" b="1" dirty="0">
                  <a:latin typeface="Times New Roman" pitchFamily="18" charset="0"/>
                  <a:cs typeface="Times New Roman" pitchFamily="18" charset="0"/>
                </a:rPr>
                <a:t>Marco Conceptual de Contabilidad Gubernamental</a:t>
              </a:r>
              <a:endParaRPr lang="es-MX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25 Grupo"/>
          <p:cNvGrpSpPr/>
          <p:nvPr/>
        </p:nvGrpSpPr>
        <p:grpSpPr>
          <a:xfrm>
            <a:off x="2357422" y="5297582"/>
            <a:ext cx="1714512" cy="881540"/>
            <a:chOff x="2205386" y="149567"/>
            <a:chExt cx="1763081" cy="881540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27" name="26 Rectángulo redondeado"/>
            <p:cNvSpPr/>
            <p:nvPr/>
          </p:nvSpPr>
          <p:spPr>
            <a:xfrm>
              <a:off x="2205386" y="149567"/>
              <a:ext cx="1763081" cy="881540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27 Rectángulo"/>
            <p:cNvSpPr/>
            <p:nvPr/>
          </p:nvSpPr>
          <p:spPr>
            <a:xfrm>
              <a:off x="2278848" y="245288"/>
              <a:ext cx="1663800" cy="7599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0005" tIns="26670" rIns="40005" bIns="26670" spcCol="1270" anchor="ctr"/>
            <a:lstStyle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400" b="1" dirty="0">
                  <a:latin typeface="Times New Roman" pitchFamily="18" charset="0"/>
                  <a:cs typeface="Times New Roman" pitchFamily="18" charset="0"/>
                </a:rPr>
                <a:t>Postulados Básicos de Contabilidad Gubernamental</a:t>
              </a:r>
              <a:endParaRPr lang="es-MX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28 Grupo"/>
          <p:cNvGrpSpPr/>
          <p:nvPr/>
        </p:nvGrpSpPr>
        <p:grpSpPr>
          <a:xfrm>
            <a:off x="4357686" y="5297582"/>
            <a:ext cx="1714512" cy="881540"/>
            <a:chOff x="2205386" y="149567"/>
            <a:chExt cx="1763081" cy="881540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30" name="29 Rectángulo redondeado"/>
            <p:cNvSpPr/>
            <p:nvPr/>
          </p:nvSpPr>
          <p:spPr>
            <a:xfrm>
              <a:off x="2205386" y="149567"/>
              <a:ext cx="1763081" cy="881540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30 Rectángulo"/>
            <p:cNvSpPr/>
            <p:nvPr/>
          </p:nvSpPr>
          <p:spPr>
            <a:xfrm>
              <a:off x="2231205" y="245288"/>
              <a:ext cx="1711444" cy="7599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0005" tIns="26670" rIns="40005" bIns="26670" spcCol="1270" anchor="ctr"/>
            <a:lstStyle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400" b="1" dirty="0">
                  <a:latin typeface="Times New Roman" pitchFamily="18" charset="0"/>
                  <a:cs typeface="Times New Roman" pitchFamily="18" charset="0"/>
                </a:rPr>
                <a:t>Catálogo de cuentas de Contabilidad</a:t>
              </a:r>
              <a:endParaRPr lang="es-MX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31 Grupo"/>
          <p:cNvGrpSpPr/>
          <p:nvPr/>
        </p:nvGrpSpPr>
        <p:grpSpPr>
          <a:xfrm>
            <a:off x="6357950" y="5297582"/>
            <a:ext cx="1714512" cy="881540"/>
            <a:chOff x="2205386" y="149567"/>
            <a:chExt cx="1763081" cy="881540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33" name="32 Rectángulo redondeado"/>
            <p:cNvSpPr/>
            <p:nvPr/>
          </p:nvSpPr>
          <p:spPr>
            <a:xfrm>
              <a:off x="2205386" y="149567"/>
              <a:ext cx="1763081" cy="881540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33 Rectángulo"/>
            <p:cNvSpPr/>
            <p:nvPr/>
          </p:nvSpPr>
          <p:spPr>
            <a:xfrm>
              <a:off x="2231205" y="245288"/>
              <a:ext cx="1711444" cy="7599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0005" tIns="26670" rIns="40005" bIns="26670" spcCol="1270" anchor="ctr"/>
            <a:lstStyle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400" b="1" dirty="0">
                  <a:latin typeface="Times New Roman" pitchFamily="18" charset="0"/>
                  <a:cs typeface="Times New Roman" pitchFamily="18" charset="0"/>
                </a:rPr>
                <a:t>Indicadores para Medir Avances </a:t>
              </a:r>
              <a:endParaRPr lang="es-MX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34 Grupo"/>
          <p:cNvGrpSpPr/>
          <p:nvPr/>
        </p:nvGrpSpPr>
        <p:grpSpPr>
          <a:xfrm>
            <a:off x="500034" y="4178858"/>
            <a:ext cx="2928958" cy="881540"/>
            <a:chOff x="2205386" y="149567"/>
            <a:chExt cx="1763081" cy="881540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36" name="35 Rectángulo redondeado"/>
            <p:cNvSpPr/>
            <p:nvPr/>
          </p:nvSpPr>
          <p:spPr>
            <a:xfrm>
              <a:off x="2205386" y="149567"/>
              <a:ext cx="1763081" cy="881540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36 Rectángulo"/>
            <p:cNvSpPr/>
            <p:nvPr/>
          </p:nvSpPr>
          <p:spPr>
            <a:xfrm>
              <a:off x="2248388" y="221004"/>
              <a:ext cx="1720079" cy="78428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0005" tIns="26670" rIns="40005" bIns="26670" spcCol="127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v"/>
                <a:defRPr/>
              </a:pPr>
              <a:r>
                <a:rPr lang="es-MX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Clasificador por objeto del gasto</a:t>
              </a: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v"/>
                <a:defRPr/>
              </a:pPr>
              <a:r>
                <a:rPr lang="es-MX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Momentos contables del gasto</a:t>
              </a: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v"/>
                <a:defRPr/>
              </a:pPr>
              <a:r>
                <a:rPr lang="es-MX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Clasificador por  tipo de gasto</a:t>
              </a:r>
            </a:p>
          </p:txBody>
        </p:sp>
      </p:grpSp>
      <p:grpSp>
        <p:nvGrpSpPr>
          <p:cNvPr id="7" name="37 Grupo"/>
          <p:cNvGrpSpPr/>
          <p:nvPr/>
        </p:nvGrpSpPr>
        <p:grpSpPr>
          <a:xfrm>
            <a:off x="3500430" y="4178858"/>
            <a:ext cx="2428892" cy="901340"/>
            <a:chOff x="2205386" y="149567"/>
            <a:chExt cx="1763081" cy="901340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42" name="41 Rectángulo redondeado"/>
            <p:cNvSpPr/>
            <p:nvPr/>
          </p:nvSpPr>
          <p:spPr>
            <a:xfrm>
              <a:off x="2205386" y="149567"/>
              <a:ext cx="1763081" cy="881540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42 Rectángulo"/>
            <p:cNvSpPr/>
            <p:nvPr/>
          </p:nvSpPr>
          <p:spPr>
            <a:xfrm>
              <a:off x="2237326" y="292443"/>
              <a:ext cx="1616158" cy="758464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0005" tIns="26670" rIns="40005" bIns="26670" spcCol="127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v"/>
                <a:defRPr/>
              </a:pPr>
              <a:r>
                <a:rPr lang="es-MX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Clasificador por Rubro de Ingresos</a:t>
              </a:r>
            </a:p>
            <a:p>
              <a:pPr algn="l" fontAlgn="auto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v"/>
                <a:defRPr/>
              </a:pPr>
              <a:r>
                <a:rPr lang="es-MX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Momentos contables de los Ingresos</a:t>
              </a:r>
            </a:p>
          </p:txBody>
        </p:sp>
      </p:grpSp>
      <p:grpSp>
        <p:nvGrpSpPr>
          <p:cNvPr id="8" name="43 Grupo"/>
          <p:cNvGrpSpPr/>
          <p:nvPr/>
        </p:nvGrpSpPr>
        <p:grpSpPr>
          <a:xfrm>
            <a:off x="6215074" y="4178858"/>
            <a:ext cx="2357454" cy="881540"/>
            <a:chOff x="2205386" y="149567"/>
            <a:chExt cx="1763081" cy="881540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45" name="44 Rectángulo redondeado"/>
            <p:cNvSpPr/>
            <p:nvPr/>
          </p:nvSpPr>
          <p:spPr>
            <a:xfrm>
              <a:off x="2205386" y="149567"/>
              <a:ext cx="1763081" cy="881540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45 Rectángulo"/>
            <p:cNvSpPr/>
            <p:nvPr/>
          </p:nvSpPr>
          <p:spPr>
            <a:xfrm>
              <a:off x="2231205" y="221004"/>
              <a:ext cx="1711444" cy="78428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0005" tIns="26670" rIns="40005" bIns="26670" spcCol="1270" anchor="ctr"/>
            <a:lstStyle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200" b="1" dirty="0">
                  <a:latin typeface="Times New Roman" pitchFamily="18" charset="0"/>
                  <a:cs typeface="Times New Roman" pitchFamily="18" charset="0"/>
                </a:rPr>
                <a:t>Información  contable y presupuestal con clasificación administrativa, económica, funcional y programática</a:t>
              </a:r>
            </a:p>
          </p:txBody>
        </p:sp>
      </p:grpSp>
      <p:grpSp>
        <p:nvGrpSpPr>
          <p:cNvPr id="9" name="46 Grupo"/>
          <p:cNvGrpSpPr/>
          <p:nvPr/>
        </p:nvGrpSpPr>
        <p:grpSpPr>
          <a:xfrm>
            <a:off x="1357290" y="2725814"/>
            <a:ext cx="1714512" cy="881540"/>
            <a:chOff x="2205386" y="149567"/>
            <a:chExt cx="1763081" cy="881540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48" name="47 Rectángulo redondeado"/>
            <p:cNvSpPr/>
            <p:nvPr/>
          </p:nvSpPr>
          <p:spPr>
            <a:xfrm>
              <a:off x="2205386" y="149567"/>
              <a:ext cx="1763081" cy="881540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48 Rectángulo"/>
            <p:cNvSpPr/>
            <p:nvPr/>
          </p:nvSpPr>
          <p:spPr>
            <a:xfrm>
              <a:off x="2278848" y="245288"/>
              <a:ext cx="1663800" cy="7599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0005" tIns="26670" rIns="40005" bIns="26670" spcCol="1270" anchor="ctr"/>
            <a:lstStyle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400" b="1" dirty="0">
                  <a:latin typeface="Times New Roman" pitchFamily="18" charset="0"/>
                  <a:cs typeface="Times New Roman" pitchFamily="18" charset="0"/>
                </a:rPr>
                <a:t>Inventario de Bienes Muebles e Inmuebles, registro y valuación</a:t>
              </a:r>
              <a:endParaRPr lang="es-MX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49 Grupo"/>
          <p:cNvGrpSpPr/>
          <p:nvPr/>
        </p:nvGrpSpPr>
        <p:grpSpPr>
          <a:xfrm>
            <a:off x="3571868" y="2725814"/>
            <a:ext cx="1714512" cy="881540"/>
            <a:chOff x="2205386" y="149567"/>
            <a:chExt cx="1763081" cy="881540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51" name="50 Rectángulo redondeado"/>
            <p:cNvSpPr/>
            <p:nvPr/>
          </p:nvSpPr>
          <p:spPr>
            <a:xfrm>
              <a:off x="2205386" y="149567"/>
              <a:ext cx="1763081" cy="881540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51 Rectángulo"/>
            <p:cNvSpPr/>
            <p:nvPr/>
          </p:nvSpPr>
          <p:spPr>
            <a:xfrm>
              <a:off x="2278848" y="245288"/>
              <a:ext cx="1663800" cy="7599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0005" tIns="26670" rIns="40005" bIns="26670" spcCol="1270" anchor="ctr"/>
            <a:lstStyle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400" b="1" dirty="0">
                  <a:latin typeface="Times New Roman" pitchFamily="18" charset="0"/>
                  <a:cs typeface="Times New Roman" pitchFamily="18" charset="0"/>
                </a:rPr>
                <a:t>Clasificador Funcional</a:t>
              </a:r>
              <a:endParaRPr lang="es-MX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52 Grupo"/>
          <p:cNvGrpSpPr/>
          <p:nvPr/>
        </p:nvGrpSpPr>
        <p:grpSpPr>
          <a:xfrm>
            <a:off x="5500694" y="2750098"/>
            <a:ext cx="2714644" cy="881540"/>
            <a:chOff x="2205386" y="149567"/>
            <a:chExt cx="1763081" cy="881540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54" name="53 Rectángulo redondeado"/>
            <p:cNvSpPr/>
            <p:nvPr/>
          </p:nvSpPr>
          <p:spPr>
            <a:xfrm>
              <a:off x="2205386" y="149567"/>
              <a:ext cx="1763081" cy="881540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54 Rectángulo"/>
            <p:cNvSpPr/>
            <p:nvPr/>
          </p:nvSpPr>
          <p:spPr>
            <a:xfrm>
              <a:off x="2278848" y="245288"/>
              <a:ext cx="1663800" cy="7599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0005" tIns="26670" rIns="40005" bIns="26670" spcCol="1270" anchor="ctr"/>
            <a:lstStyle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400" b="1" dirty="0">
                  <a:latin typeface="Times New Roman" pitchFamily="18" charset="0"/>
                  <a:cs typeface="Times New Roman" pitchFamily="18" charset="0"/>
                </a:rPr>
                <a:t>Emitir y publicar Cuenta Pública y emisión de información periódica</a:t>
              </a:r>
              <a:endParaRPr lang="es-MX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55 Grupo"/>
          <p:cNvGrpSpPr/>
          <p:nvPr/>
        </p:nvGrpSpPr>
        <p:grpSpPr>
          <a:xfrm>
            <a:off x="2214546" y="1249900"/>
            <a:ext cx="2714644" cy="881540"/>
            <a:chOff x="2205386" y="149567"/>
            <a:chExt cx="1763081" cy="881540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57" name="56 Rectángulo redondeado"/>
            <p:cNvSpPr/>
            <p:nvPr/>
          </p:nvSpPr>
          <p:spPr>
            <a:xfrm>
              <a:off x="2205386" y="149567"/>
              <a:ext cx="1763081" cy="881540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8" name="57 Rectángulo"/>
            <p:cNvSpPr/>
            <p:nvPr/>
          </p:nvSpPr>
          <p:spPr>
            <a:xfrm>
              <a:off x="2278848" y="245288"/>
              <a:ext cx="1663800" cy="7599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0005" tIns="26670" rIns="40005" bIns="26670" spcCol="1270" anchor="ctr"/>
            <a:lstStyle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400" b="1" dirty="0">
                  <a:latin typeface="Times New Roman" pitchFamily="18" charset="0"/>
                  <a:cs typeface="Times New Roman" pitchFamily="18" charset="0"/>
                </a:rPr>
                <a:t>Operar los Sistemas Contables en tiempo real</a:t>
              </a:r>
              <a:endParaRPr lang="es-MX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58 Grupo"/>
          <p:cNvGrpSpPr/>
          <p:nvPr/>
        </p:nvGrpSpPr>
        <p:grpSpPr>
          <a:xfrm>
            <a:off x="5357818" y="1249900"/>
            <a:ext cx="2714644" cy="881540"/>
            <a:chOff x="2205386" y="149567"/>
            <a:chExt cx="1763081" cy="881540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60" name="59 Rectángulo redondeado"/>
            <p:cNvSpPr/>
            <p:nvPr/>
          </p:nvSpPr>
          <p:spPr>
            <a:xfrm>
              <a:off x="2205386" y="149567"/>
              <a:ext cx="1763081" cy="881540"/>
            </a:xfrm>
            <a:prstGeom prst="roundRect">
              <a:avLst>
                <a:gd name="adj" fmla="val 1000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1" name="60 Rectángulo"/>
            <p:cNvSpPr/>
            <p:nvPr/>
          </p:nvSpPr>
          <p:spPr>
            <a:xfrm>
              <a:off x="2278848" y="245288"/>
              <a:ext cx="1663800" cy="75999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0005" tIns="26670" rIns="40005" bIns="26670" spcCol="1270" anchor="ctr"/>
            <a:lstStyle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400" b="1" dirty="0">
                  <a:latin typeface="Times New Roman" pitchFamily="18" charset="0"/>
                  <a:cs typeface="Times New Roman" pitchFamily="18" charset="0"/>
                </a:rPr>
                <a:t>Indicadores de Resultados sobre el cumplimiento de sus metas</a:t>
              </a:r>
              <a:endParaRPr lang="es-MX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77" y="714356"/>
            <a:ext cx="85722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2" name="Text Box 14"/>
          <p:cNvSpPr txBox="1">
            <a:spLocks noChangeArrowheads="1"/>
          </p:cNvSpPr>
          <p:nvPr/>
        </p:nvSpPr>
        <p:spPr bwMode="auto">
          <a:xfrm>
            <a:off x="2357438" y="5661025"/>
            <a:ext cx="5030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s-MX" sz="4400"/>
              <a:t>www.conac.gob.mx</a:t>
            </a:r>
            <a:endParaRPr lang="es-ES" sz="4400"/>
          </a:p>
        </p:txBody>
      </p:sp>
      <p:pic>
        <p:nvPicPr>
          <p:cNvPr id="103433" name="Picture 19" descr="CONA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8150" y="476250"/>
            <a:ext cx="4895850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2143109" y="3106822"/>
            <a:ext cx="43577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s-MX" sz="6600" b="1" dirty="0" smtClean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¡GRACIAS!</a:t>
            </a:r>
            <a:endParaRPr lang="es-MX" sz="6600" b="1" dirty="0">
              <a:solidFill>
                <a:srgbClr val="5F5F5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DAFF">
  <a:themeElements>
    <a:clrScheme name="SIDAFF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IDAFF">
      <a:majorFont>
        <a:latin typeface="High Tower Text"/>
        <a:ea typeface=""/>
        <a:cs typeface=""/>
      </a:majorFont>
      <a:minorFont>
        <a:latin typeface="High Tower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IDAFF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AFF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AFF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AFF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AFF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DAFF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AFF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AFF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AFF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AFF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AFF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DAFF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12247</TotalTime>
  <Words>453</Words>
  <Application>Microsoft Office PowerPoint</Application>
  <PresentationFormat>Presentación en pantalla (4:3)</PresentationFormat>
  <Paragraphs>158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SIDAFF</vt:lpstr>
      <vt:lpstr>Diapositiva 1</vt:lpstr>
      <vt:lpstr>Diapositiva 2</vt:lpstr>
      <vt:lpstr>ÍNDICE</vt:lpstr>
      <vt:lpstr>Diapositiva 4</vt:lpstr>
      <vt:lpstr>ARMONIZACIÓN </vt:lpstr>
      <vt:lpstr>ARMONIZACIÓN </vt:lpstr>
      <vt:lpstr>Diapositiva 7</vt:lpstr>
      <vt:lpstr>Diapositiva 8</vt:lpstr>
    </vt:vector>
  </TitlesOfParts>
  <Company>ASEC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LCPF Ricardo Vieyra</dc:creator>
  <cp:lastModifiedBy>LCPF Ricardo Vieyra</cp:lastModifiedBy>
  <cp:revision>1011</cp:revision>
  <dcterms:created xsi:type="dcterms:W3CDTF">2008-07-29T18:02:14Z</dcterms:created>
  <dcterms:modified xsi:type="dcterms:W3CDTF">2010-08-12T09:58:43Z</dcterms:modified>
</cp:coreProperties>
</file>